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Anton"/>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29" roundtripDataSignature="AMtx7mhL4CXUA5F3o5x43fv5sgF09nzVj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Anton-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customschemas.google.com/relationships/presentationmetadata" Target="meta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e5fe921f1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3e5fe921f1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cc6c40a05a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3cc6c40a05a_0_1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cc6d5aac7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3cc6d5aac75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4"/>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5"/>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5"/>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2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3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3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3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3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3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3"/>
          <p:cNvSpPr/>
          <p:nvPr>
            <p:ph idx="2" type="pic"/>
          </p:nvPr>
        </p:nvSpPr>
        <p:spPr>
          <a:xfrm>
            <a:off x="1792288" y="612775"/>
            <a:ext cx="5486400" cy="4114800"/>
          </a:xfrm>
          <a:prstGeom prst="rect">
            <a:avLst/>
          </a:prstGeom>
          <a:noFill/>
          <a:ln>
            <a:noFill/>
          </a:ln>
        </p:spPr>
      </p:sp>
      <p:sp>
        <p:nvSpPr>
          <p:cNvPr id="64" name="Google Shape;64;p3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23.png"/><Relationship Id="rId6" Type="http://schemas.openxmlformats.org/officeDocument/2006/relationships/image" Target="../media/image4.png"/><Relationship Id="rId7"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4.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image" Target="../media/image16.jp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027"/>
        </a:solidFill>
      </p:bgPr>
    </p:bg>
    <p:spTree>
      <p:nvGrpSpPr>
        <p:cNvPr id="83" name="Shape 83"/>
        <p:cNvGrpSpPr/>
        <p:nvPr/>
      </p:nvGrpSpPr>
      <p:grpSpPr>
        <a:xfrm>
          <a:off x="0" y="0"/>
          <a:ext cx="0" cy="0"/>
          <a:chOff x="0" y="0"/>
          <a:chExt cx="0" cy="0"/>
        </a:xfrm>
      </p:grpSpPr>
      <p:sp>
        <p:nvSpPr>
          <p:cNvPr id="84" name="Google Shape;84;p1"/>
          <p:cNvSpPr/>
          <p:nvPr/>
        </p:nvSpPr>
        <p:spPr>
          <a:xfrm>
            <a:off x="3843833" y="-2120950"/>
            <a:ext cx="10600333" cy="5964713"/>
          </a:xfrm>
          <a:custGeom>
            <a:rect b="b" l="l" r="r" t="t"/>
            <a:pathLst>
              <a:path extrusionOk="0" h="5964713" w="10600333">
                <a:moveTo>
                  <a:pt x="0" y="0"/>
                </a:moveTo>
                <a:lnTo>
                  <a:pt x="10600334" y="0"/>
                </a:lnTo>
                <a:lnTo>
                  <a:pt x="10600334" y="5964713"/>
                </a:lnTo>
                <a:lnTo>
                  <a:pt x="0" y="59647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5" name="Google Shape;85;p1"/>
          <p:cNvGrpSpPr/>
          <p:nvPr/>
        </p:nvGrpSpPr>
        <p:grpSpPr>
          <a:xfrm>
            <a:off x="4653916" y="2067451"/>
            <a:ext cx="8980168" cy="7599810"/>
            <a:chOff x="0" y="0"/>
            <a:chExt cx="1832195" cy="1550565"/>
          </a:xfrm>
        </p:grpSpPr>
        <p:sp>
          <p:nvSpPr>
            <p:cNvPr id="86" name="Google Shape;86;p1"/>
            <p:cNvSpPr/>
            <p:nvPr/>
          </p:nvSpPr>
          <p:spPr>
            <a:xfrm>
              <a:off x="0" y="0"/>
              <a:ext cx="1832195" cy="1550565"/>
            </a:xfrm>
            <a:custGeom>
              <a:rect b="b" l="l" r="r" t="t"/>
              <a:pathLst>
                <a:path extrusionOk="0" h="1550565" w="1832195">
                  <a:moveTo>
                    <a:pt x="1752777" y="0"/>
                  </a:moveTo>
                  <a:lnTo>
                    <a:pt x="79418" y="0"/>
                  </a:lnTo>
                  <a:cubicBezTo>
                    <a:pt x="79418" y="43699"/>
                    <a:pt x="44079" y="79418"/>
                    <a:pt x="0" y="79418"/>
                  </a:cubicBezTo>
                  <a:lnTo>
                    <a:pt x="0" y="1471147"/>
                  </a:lnTo>
                  <a:cubicBezTo>
                    <a:pt x="43699" y="1471147"/>
                    <a:pt x="79418" y="1506486"/>
                    <a:pt x="79418" y="1550565"/>
                  </a:cubicBezTo>
                  <a:lnTo>
                    <a:pt x="1752777" y="1550565"/>
                  </a:lnTo>
                  <a:cubicBezTo>
                    <a:pt x="1752777" y="1506866"/>
                    <a:pt x="1788116" y="1471147"/>
                    <a:pt x="1832195" y="1471147"/>
                  </a:cubicBezTo>
                  <a:lnTo>
                    <a:pt x="1832195" y="79418"/>
                  </a:lnTo>
                  <a:cubicBezTo>
                    <a:pt x="1788496" y="79418"/>
                    <a:pt x="1752777" y="44079"/>
                    <a:pt x="1752777" y="0"/>
                  </a:cubicBezTo>
                  <a:close/>
                </a:path>
              </a:pathLst>
            </a:custGeom>
            <a:solidFill>
              <a:srgbClr val="FBDC97"/>
            </a:solidFill>
            <a:ln cap="sq" cmpd="sng" w="38100">
              <a:solidFill>
                <a:srgbClr val="5533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 name="Google Shape;87;p1"/>
            <p:cNvSpPr txBox="1"/>
            <p:nvPr/>
          </p:nvSpPr>
          <p:spPr>
            <a:xfrm>
              <a:off x="38100" y="0"/>
              <a:ext cx="1755995" cy="151246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8" name="Google Shape;88;p1"/>
          <p:cNvGrpSpPr/>
          <p:nvPr/>
        </p:nvGrpSpPr>
        <p:grpSpPr>
          <a:xfrm>
            <a:off x="5070298" y="2477283"/>
            <a:ext cx="8147404" cy="6784015"/>
            <a:chOff x="0" y="0"/>
            <a:chExt cx="1903447" cy="1584924"/>
          </a:xfrm>
        </p:grpSpPr>
        <p:sp>
          <p:nvSpPr>
            <p:cNvPr id="89" name="Google Shape;89;p1"/>
            <p:cNvSpPr/>
            <p:nvPr/>
          </p:nvSpPr>
          <p:spPr>
            <a:xfrm>
              <a:off x="0" y="0"/>
              <a:ext cx="1903447" cy="1584924"/>
            </a:xfrm>
            <a:custGeom>
              <a:rect b="b" l="l" r="r" t="t"/>
              <a:pathLst>
                <a:path extrusionOk="0" h="1584924" w="1903447">
                  <a:moveTo>
                    <a:pt x="1824029" y="0"/>
                  </a:moveTo>
                  <a:lnTo>
                    <a:pt x="79418" y="0"/>
                  </a:lnTo>
                  <a:cubicBezTo>
                    <a:pt x="79418" y="43699"/>
                    <a:pt x="44079" y="79418"/>
                    <a:pt x="0" y="79418"/>
                  </a:cubicBezTo>
                  <a:lnTo>
                    <a:pt x="0" y="1505506"/>
                  </a:lnTo>
                  <a:cubicBezTo>
                    <a:pt x="43699" y="1505506"/>
                    <a:pt x="79418" y="1540845"/>
                    <a:pt x="79418" y="1584924"/>
                  </a:cubicBezTo>
                  <a:lnTo>
                    <a:pt x="1824029" y="1584924"/>
                  </a:lnTo>
                  <a:cubicBezTo>
                    <a:pt x="1824029" y="1541224"/>
                    <a:pt x="1859368" y="1505506"/>
                    <a:pt x="1903447" y="1505506"/>
                  </a:cubicBezTo>
                  <a:lnTo>
                    <a:pt x="1903447" y="79418"/>
                  </a:lnTo>
                  <a:cubicBezTo>
                    <a:pt x="1859748" y="79418"/>
                    <a:pt x="1824029" y="44079"/>
                    <a:pt x="1824029" y="0"/>
                  </a:cubicBezTo>
                  <a:close/>
                </a:path>
              </a:pathLst>
            </a:custGeom>
            <a:noFill/>
            <a:ln cap="sq" cmpd="sng" w="38100">
              <a:solidFill>
                <a:srgbClr val="5533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1"/>
            <p:cNvSpPr txBox="1"/>
            <p:nvPr/>
          </p:nvSpPr>
          <p:spPr>
            <a:xfrm>
              <a:off x="38100" y="0"/>
              <a:ext cx="1827247" cy="154682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1" name="Google Shape;91;p1"/>
          <p:cNvSpPr/>
          <p:nvPr/>
        </p:nvSpPr>
        <p:spPr>
          <a:xfrm flipH="1" rot="-10465691">
            <a:off x="13616837" y="-4727831"/>
            <a:ext cx="5969042" cy="8353621"/>
          </a:xfrm>
          <a:custGeom>
            <a:rect b="b" l="l" r="r" t="t"/>
            <a:pathLst>
              <a:path extrusionOk="0" h="8353621" w="5969042">
                <a:moveTo>
                  <a:pt x="5969042" y="0"/>
                </a:moveTo>
                <a:lnTo>
                  <a:pt x="0" y="0"/>
                </a:lnTo>
                <a:lnTo>
                  <a:pt x="0" y="8353621"/>
                </a:lnTo>
                <a:lnTo>
                  <a:pt x="5969042" y="8353621"/>
                </a:lnTo>
                <a:lnTo>
                  <a:pt x="5969042"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1"/>
          <p:cNvSpPr/>
          <p:nvPr/>
        </p:nvSpPr>
        <p:spPr>
          <a:xfrm>
            <a:off x="14444167" y="5925971"/>
            <a:ext cx="4314383" cy="5655764"/>
          </a:xfrm>
          <a:custGeom>
            <a:rect b="b" l="l" r="r" t="t"/>
            <a:pathLst>
              <a:path extrusionOk="0" h="5655764" w="4314383">
                <a:moveTo>
                  <a:pt x="0" y="0"/>
                </a:moveTo>
                <a:lnTo>
                  <a:pt x="4314383" y="0"/>
                </a:lnTo>
                <a:lnTo>
                  <a:pt x="4314383" y="5655764"/>
                </a:lnTo>
                <a:lnTo>
                  <a:pt x="0" y="565576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1"/>
          <p:cNvSpPr/>
          <p:nvPr/>
        </p:nvSpPr>
        <p:spPr>
          <a:xfrm flipH="1">
            <a:off x="-769472" y="6057856"/>
            <a:ext cx="4314383" cy="5655764"/>
          </a:xfrm>
          <a:custGeom>
            <a:rect b="b" l="l" r="r" t="t"/>
            <a:pathLst>
              <a:path extrusionOk="0" h="5655764" w="4314383">
                <a:moveTo>
                  <a:pt x="4314383" y="0"/>
                </a:moveTo>
                <a:lnTo>
                  <a:pt x="0" y="0"/>
                </a:lnTo>
                <a:lnTo>
                  <a:pt x="0" y="5655764"/>
                </a:lnTo>
                <a:lnTo>
                  <a:pt x="4314383" y="5655764"/>
                </a:lnTo>
                <a:lnTo>
                  <a:pt x="4314383"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1"/>
          <p:cNvSpPr/>
          <p:nvPr/>
        </p:nvSpPr>
        <p:spPr>
          <a:xfrm>
            <a:off x="16253002" y="3969656"/>
            <a:ext cx="1916097" cy="2582974"/>
          </a:xfrm>
          <a:custGeom>
            <a:rect b="b" l="l" r="r" t="t"/>
            <a:pathLst>
              <a:path extrusionOk="0" h="2582974" w="1916097">
                <a:moveTo>
                  <a:pt x="0" y="0"/>
                </a:moveTo>
                <a:lnTo>
                  <a:pt x="1916097" y="0"/>
                </a:lnTo>
                <a:lnTo>
                  <a:pt x="1916097" y="2582974"/>
                </a:lnTo>
                <a:lnTo>
                  <a:pt x="0" y="258297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 name="Google Shape;95;p1"/>
          <p:cNvSpPr/>
          <p:nvPr/>
        </p:nvSpPr>
        <p:spPr>
          <a:xfrm rot="10659138">
            <a:off x="-1182635" y="-4494478"/>
            <a:ext cx="5969042" cy="8353621"/>
          </a:xfrm>
          <a:custGeom>
            <a:rect b="b" l="l" r="r" t="t"/>
            <a:pathLst>
              <a:path extrusionOk="0" h="8353621" w="5969042">
                <a:moveTo>
                  <a:pt x="0" y="0"/>
                </a:moveTo>
                <a:lnTo>
                  <a:pt x="5969041" y="0"/>
                </a:lnTo>
                <a:lnTo>
                  <a:pt x="5969041" y="8353621"/>
                </a:lnTo>
                <a:lnTo>
                  <a:pt x="0" y="835362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1"/>
          <p:cNvSpPr/>
          <p:nvPr/>
        </p:nvSpPr>
        <p:spPr>
          <a:xfrm>
            <a:off x="15033618" y="3010419"/>
            <a:ext cx="1219384" cy="3472800"/>
          </a:xfrm>
          <a:custGeom>
            <a:rect b="b" l="l" r="r" t="t"/>
            <a:pathLst>
              <a:path extrusionOk="0" h="3472800" w="1219384">
                <a:moveTo>
                  <a:pt x="0" y="0"/>
                </a:moveTo>
                <a:lnTo>
                  <a:pt x="1219384" y="0"/>
                </a:lnTo>
                <a:lnTo>
                  <a:pt x="1219384" y="3472799"/>
                </a:lnTo>
                <a:lnTo>
                  <a:pt x="0" y="347279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1"/>
          <p:cNvSpPr txBox="1"/>
          <p:nvPr/>
        </p:nvSpPr>
        <p:spPr>
          <a:xfrm>
            <a:off x="5570480" y="4237651"/>
            <a:ext cx="6848100" cy="31782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it-IT" sz="20648">
                <a:solidFill>
                  <a:srgbClr val="553320"/>
                </a:solidFill>
                <a:latin typeface="Anton"/>
                <a:ea typeface="Anton"/>
                <a:cs typeface="Anton"/>
                <a:sym typeface="Anton"/>
              </a:rPr>
              <a:t>BIRRA</a:t>
            </a:r>
            <a:endParaRPr/>
          </a:p>
        </p:txBody>
      </p:sp>
      <p:sp>
        <p:nvSpPr>
          <p:cNvPr id="98" name="Google Shape;98;p1"/>
          <p:cNvSpPr/>
          <p:nvPr/>
        </p:nvSpPr>
        <p:spPr>
          <a:xfrm>
            <a:off x="316363" y="4172888"/>
            <a:ext cx="1916097" cy="2582974"/>
          </a:xfrm>
          <a:custGeom>
            <a:rect b="b" l="l" r="r" t="t"/>
            <a:pathLst>
              <a:path extrusionOk="0" h="2582974" w="1916097">
                <a:moveTo>
                  <a:pt x="0" y="0"/>
                </a:moveTo>
                <a:lnTo>
                  <a:pt x="1916097" y="0"/>
                </a:lnTo>
                <a:lnTo>
                  <a:pt x="1916097" y="2582974"/>
                </a:lnTo>
                <a:lnTo>
                  <a:pt x="0" y="258297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1"/>
          <p:cNvSpPr/>
          <p:nvPr/>
        </p:nvSpPr>
        <p:spPr>
          <a:xfrm>
            <a:off x="1801886" y="3184972"/>
            <a:ext cx="1219384" cy="3472800"/>
          </a:xfrm>
          <a:custGeom>
            <a:rect b="b" l="l" r="r" t="t"/>
            <a:pathLst>
              <a:path extrusionOk="0" h="3472800" w="1219384">
                <a:moveTo>
                  <a:pt x="0" y="0"/>
                </a:moveTo>
                <a:lnTo>
                  <a:pt x="1219384" y="0"/>
                </a:lnTo>
                <a:lnTo>
                  <a:pt x="1219384" y="3472800"/>
                </a:lnTo>
                <a:lnTo>
                  <a:pt x="0" y="3472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1"/>
          <p:cNvSpPr txBox="1"/>
          <p:nvPr/>
        </p:nvSpPr>
        <p:spPr>
          <a:xfrm>
            <a:off x="5492900" y="3208727"/>
            <a:ext cx="7194600" cy="1102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it-IT" sz="7160">
                <a:solidFill>
                  <a:srgbClr val="553320"/>
                </a:solidFill>
                <a:latin typeface="Anton"/>
                <a:ea typeface="Anton"/>
                <a:cs typeface="Anton"/>
                <a:sym typeface="Anton"/>
              </a:rPr>
              <a:t>IL PROCESSO DELLA</a:t>
            </a:r>
            <a:endParaRPr/>
          </a:p>
        </p:txBody>
      </p:sp>
      <p:sp>
        <p:nvSpPr>
          <p:cNvPr id="101" name="Google Shape;101;p1"/>
          <p:cNvSpPr txBox="1"/>
          <p:nvPr/>
        </p:nvSpPr>
        <p:spPr>
          <a:xfrm>
            <a:off x="5367128" y="7809717"/>
            <a:ext cx="7553742" cy="979884"/>
          </a:xfrm>
          <a:prstGeom prst="rect">
            <a:avLst/>
          </a:prstGeom>
          <a:noFill/>
          <a:ln>
            <a:noFill/>
          </a:ln>
        </p:spPr>
        <p:txBody>
          <a:bodyPr anchorCtr="0" anchor="t" bIns="0" lIns="0" spcFirstLastPara="1" rIns="0" wrap="square" tIns="0">
            <a:spAutoFit/>
          </a:bodyPr>
          <a:lstStyle/>
          <a:p>
            <a:pPr indent="0" lvl="0" marL="0" marR="0" rtl="0" algn="ctr">
              <a:lnSpc>
                <a:spcPct val="124011"/>
              </a:lnSpc>
              <a:spcBef>
                <a:spcPts val="0"/>
              </a:spcBef>
              <a:spcAft>
                <a:spcPts val="0"/>
              </a:spcAft>
              <a:buNone/>
            </a:pPr>
            <a:r>
              <a:rPr lang="it-IT" sz="3111">
                <a:solidFill>
                  <a:srgbClr val="553320"/>
                </a:solidFill>
                <a:latin typeface="Anton"/>
                <a:ea typeface="Anton"/>
                <a:cs typeface="Anton"/>
                <a:sym typeface="Anton"/>
              </a:rPr>
              <a:t>Luce Rebecca, Macellari Michele, Megna Andrea, Megna Luca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027"/>
        </a:solidFill>
      </p:bgPr>
    </p:bg>
    <p:spTree>
      <p:nvGrpSpPr>
        <p:cNvPr id="207" name="Shape 207"/>
        <p:cNvGrpSpPr/>
        <p:nvPr/>
      </p:nvGrpSpPr>
      <p:grpSpPr>
        <a:xfrm>
          <a:off x="0" y="0"/>
          <a:ext cx="0" cy="0"/>
          <a:chOff x="0" y="0"/>
          <a:chExt cx="0" cy="0"/>
        </a:xfrm>
      </p:grpSpPr>
      <p:grpSp>
        <p:nvGrpSpPr>
          <p:cNvPr id="208" name="Google Shape;208;p10"/>
          <p:cNvGrpSpPr/>
          <p:nvPr/>
        </p:nvGrpSpPr>
        <p:grpSpPr>
          <a:xfrm>
            <a:off x="239251" y="217622"/>
            <a:ext cx="17823958" cy="9830639"/>
            <a:chOff x="0" y="0"/>
            <a:chExt cx="2924684" cy="1613082"/>
          </a:xfrm>
        </p:grpSpPr>
        <p:sp>
          <p:nvSpPr>
            <p:cNvPr id="209" name="Google Shape;209;p10"/>
            <p:cNvSpPr/>
            <p:nvPr/>
          </p:nvSpPr>
          <p:spPr>
            <a:xfrm>
              <a:off x="0" y="0"/>
              <a:ext cx="2924684" cy="1613082"/>
            </a:xfrm>
            <a:custGeom>
              <a:rect b="b" l="l" r="r" t="t"/>
              <a:pathLst>
                <a:path extrusionOk="0" h="1613082" w="2924684">
                  <a:moveTo>
                    <a:pt x="2845266" y="0"/>
                  </a:moveTo>
                  <a:lnTo>
                    <a:pt x="79418" y="0"/>
                  </a:lnTo>
                  <a:cubicBezTo>
                    <a:pt x="79418" y="43699"/>
                    <a:pt x="44079" y="79418"/>
                    <a:pt x="0" y="79418"/>
                  </a:cubicBezTo>
                  <a:lnTo>
                    <a:pt x="0" y="1533664"/>
                  </a:lnTo>
                  <a:cubicBezTo>
                    <a:pt x="43699" y="1533664"/>
                    <a:pt x="79418" y="1569003"/>
                    <a:pt x="79418" y="1613082"/>
                  </a:cubicBezTo>
                  <a:lnTo>
                    <a:pt x="2845266" y="1613082"/>
                  </a:lnTo>
                  <a:cubicBezTo>
                    <a:pt x="2845266" y="1569383"/>
                    <a:pt x="2880605" y="1533664"/>
                    <a:pt x="2924684" y="1533664"/>
                  </a:cubicBezTo>
                  <a:lnTo>
                    <a:pt x="2924684" y="79418"/>
                  </a:lnTo>
                  <a:cubicBezTo>
                    <a:pt x="2880984" y="79418"/>
                    <a:pt x="2845266" y="44079"/>
                    <a:pt x="2845266" y="0"/>
                  </a:cubicBezTo>
                  <a:close/>
                </a:path>
              </a:pathLst>
            </a:custGeom>
            <a:noFill/>
            <a:ln cap="sq" cmpd="sng" w="38100">
              <a:solidFill>
                <a:srgbClr val="5533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10"/>
            <p:cNvSpPr txBox="1"/>
            <p:nvPr/>
          </p:nvSpPr>
          <p:spPr>
            <a:xfrm>
              <a:off x="38100" y="0"/>
              <a:ext cx="2848484" cy="157498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11" name="Google Shape;211;p10"/>
          <p:cNvCxnSpPr/>
          <p:nvPr/>
        </p:nvCxnSpPr>
        <p:spPr>
          <a:xfrm>
            <a:off x="1303868" y="1921340"/>
            <a:ext cx="11352000" cy="0"/>
          </a:xfrm>
          <a:prstGeom prst="straightConnector1">
            <a:avLst/>
          </a:prstGeom>
          <a:noFill/>
          <a:ln cap="flat" cmpd="sng" w="38100">
            <a:solidFill>
              <a:srgbClr val="553320"/>
            </a:solidFill>
            <a:prstDash val="solid"/>
            <a:round/>
            <a:headEnd len="lg" w="lg" type="diamond"/>
            <a:tailEnd len="lg" w="lg" type="diamond"/>
          </a:ln>
        </p:spPr>
      </p:cxnSp>
      <p:sp>
        <p:nvSpPr>
          <p:cNvPr id="212" name="Google Shape;212;p10"/>
          <p:cNvSpPr txBox="1"/>
          <p:nvPr/>
        </p:nvSpPr>
        <p:spPr>
          <a:xfrm>
            <a:off x="1303868" y="663296"/>
            <a:ext cx="8058674" cy="120270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it-IT" sz="7160" u="none" strike="noStrike">
                <a:solidFill>
                  <a:srgbClr val="553320"/>
                </a:solidFill>
                <a:latin typeface="Anton"/>
                <a:ea typeface="Anton"/>
                <a:cs typeface="Anton"/>
                <a:sym typeface="Anton"/>
              </a:rPr>
              <a:t>IL RISO</a:t>
            </a:r>
            <a:endParaRPr/>
          </a:p>
        </p:txBody>
      </p:sp>
      <p:sp>
        <p:nvSpPr>
          <p:cNvPr id="213" name="Google Shape;213;p10"/>
          <p:cNvSpPr txBox="1"/>
          <p:nvPr/>
        </p:nvSpPr>
        <p:spPr>
          <a:xfrm>
            <a:off x="1303875" y="2956275"/>
            <a:ext cx="8818500" cy="6033900"/>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lang="it-IT" sz="2800">
                <a:solidFill>
                  <a:schemeClr val="dk1"/>
                </a:solidFill>
                <a:latin typeface="Calibri"/>
                <a:ea typeface="Calibri"/>
                <a:cs typeface="Calibri"/>
                <a:sym typeface="Calibri"/>
              </a:rPr>
              <a:t>L’utilizzo del riso nella birra si rifà ad una tradizione antica che fonda le sue radici nell’oriente, in particolare in Cina e in Giappone.</a:t>
            </a:r>
            <a:endParaRPr sz="2800"/>
          </a:p>
          <a:p>
            <a:pPr indent="0" lvl="0" marL="0" marR="0" rtl="0" algn="just">
              <a:spcBef>
                <a:spcPts val="0"/>
              </a:spcBef>
              <a:spcAft>
                <a:spcPts val="0"/>
              </a:spcAft>
              <a:buNone/>
            </a:pPr>
            <a:r>
              <a:rPr lang="it-IT" sz="2800">
                <a:solidFill>
                  <a:schemeClr val="dk1"/>
                </a:solidFill>
                <a:latin typeface="Calibri"/>
                <a:ea typeface="Calibri"/>
                <a:cs typeface="Calibri"/>
                <a:sym typeface="Calibri"/>
              </a:rPr>
              <a:t>La birra con il riso è una tipologia spesso caratterizzata da maggior leggerezza, da un colore chiaro, un gusto secco e un profilo aromatico delicato. Inoltre, rispetto all’orzo costa meno ed è per questo che negli anni sono nati molti pregiudizi sulla qualità di questa tipologia di birra. </a:t>
            </a:r>
            <a:endParaRPr sz="2800"/>
          </a:p>
          <a:p>
            <a:pPr indent="0" lvl="0" marL="0" marR="0" rtl="0" algn="just">
              <a:spcBef>
                <a:spcPts val="0"/>
              </a:spcBef>
              <a:spcAft>
                <a:spcPts val="0"/>
              </a:spcAft>
              <a:buNone/>
            </a:pPr>
            <a:r>
              <a:rPr lang="it-IT" sz="2800">
                <a:solidFill>
                  <a:schemeClr val="dk1"/>
                </a:solidFill>
                <a:latin typeface="Calibri"/>
                <a:ea typeface="Calibri"/>
                <a:cs typeface="Calibri"/>
                <a:sym typeface="Calibri"/>
              </a:rPr>
              <a:t>L’utilizzo del riso (se processato da solo) permette di produrre una birra totalmente senza glutine e per questo adatta anche ai celiaci. </a:t>
            </a:r>
            <a:endParaRPr sz="2800"/>
          </a:p>
          <a:p>
            <a:pPr indent="0" lvl="0" marL="0" marR="0" rtl="0" algn="just">
              <a:spcBef>
                <a:spcPts val="0"/>
              </a:spcBef>
              <a:spcAft>
                <a:spcPts val="0"/>
              </a:spcAft>
              <a:buNone/>
            </a:pPr>
            <a:r>
              <a:rPr lang="it-IT" sz="2800">
                <a:solidFill>
                  <a:schemeClr val="dk1"/>
                </a:solidFill>
                <a:latin typeface="Calibri"/>
                <a:ea typeface="Calibri"/>
                <a:cs typeface="Calibri"/>
                <a:sym typeface="Calibri"/>
              </a:rPr>
              <a:t>Se usato in combinazione con l’orzo, il riso serve ad attenuare l’intensità gustativa che proviene dal luppolo.</a:t>
            </a:r>
            <a:br>
              <a:rPr lang="it-IT" sz="2800">
                <a:solidFill>
                  <a:schemeClr val="dk1"/>
                </a:solidFill>
                <a:latin typeface="Calibri"/>
                <a:ea typeface="Calibri"/>
                <a:cs typeface="Calibri"/>
                <a:sym typeface="Calibri"/>
              </a:rPr>
            </a:br>
            <a:endParaRPr sz="2800">
              <a:solidFill>
                <a:srgbClr val="553320"/>
              </a:solidFill>
              <a:latin typeface="Arial"/>
              <a:ea typeface="Arial"/>
              <a:cs typeface="Arial"/>
              <a:sym typeface="Arial"/>
            </a:endParaRPr>
          </a:p>
        </p:txBody>
      </p:sp>
      <p:pic>
        <p:nvPicPr>
          <p:cNvPr id="214" name="Google Shape;214;p10"/>
          <p:cNvPicPr preferRelativeResize="0"/>
          <p:nvPr/>
        </p:nvPicPr>
        <p:blipFill>
          <a:blip r:embed="rId3">
            <a:alphaModFix/>
          </a:blip>
          <a:stretch>
            <a:fillRect/>
          </a:stretch>
        </p:blipFill>
        <p:spPr>
          <a:xfrm>
            <a:off x="11491175" y="2311950"/>
            <a:ext cx="4488775" cy="7322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027"/>
        </a:solidFill>
      </p:bgPr>
    </p:bg>
    <p:spTree>
      <p:nvGrpSpPr>
        <p:cNvPr id="218" name="Shape 218"/>
        <p:cNvGrpSpPr/>
        <p:nvPr/>
      </p:nvGrpSpPr>
      <p:grpSpPr>
        <a:xfrm>
          <a:off x="0" y="0"/>
          <a:ext cx="0" cy="0"/>
          <a:chOff x="0" y="0"/>
          <a:chExt cx="0" cy="0"/>
        </a:xfrm>
      </p:grpSpPr>
      <p:grpSp>
        <p:nvGrpSpPr>
          <p:cNvPr id="219" name="Google Shape;219;p11"/>
          <p:cNvGrpSpPr/>
          <p:nvPr/>
        </p:nvGrpSpPr>
        <p:grpSpPr>
          <a:xfrm>
            <a:off x="239251" y="217622"/>
            <a:ext cx="17823958" cy="9830639"/>
            <a:chOff x="0" y="0"/>
            <a:chExt cx="2924684" cy="1613082"/>
          </a:xfrm>
        </p:grpSpPr>
        <p:sp>
          <p:nvSpPr>
            <p:cNvPr id="220" name="Google Shape;220;p11"/>
            <p:cNvSpPr/>
            <p:nvPr/>
          </p:nvSpPr>
          <p:spPr>
            <a:xfrm>
              <a:off x="0" y="0"/>
              <a:ext cx="2924684" cy="1613082"/>
            </a:xfrm>
            <a:custGeom>
              <a:rect b="b" l="l" r="r" t="t"/>
              <a:pathLst>
                <a:path extrusionOk="0" h="1613082" w="2924684">
                  <a:moveTo>
                    <a:pt x="2845266" y="0"/>
                  </a:moveTo>
                  <a:lnTo>
                    <a:pt x="79418" y="0"/>
                  </a:lnTo>
                  <a:cubicBezTo>
                    <a:pt x="79418" y="43699"/>
                    <a:pt x="44079" y="79418"/>
                    <a:pt x="0" y="79418"/>
                  </a:cubicBezTo>
                  <a:lnTo>
                    <a:pt x="0" y="1533664"/>
                  </a:lnTo>
                  <a:cubicBezTo>
                    <a:pt x="43699" y="1533664"/>
                    <a:pt x="79418" y="1569003"/>
                    <a:pt x="79418" y="1613082"/>
                  </a:cubicBezTo>
                  <a:lnTo>
                    <a:pt x="2845266" y="1613082"/>
                  </a:lnTo>
                  <a:cubicBezTo>
                    <a:pt x="2845266" y="1569383"/>
                    <a:pt x="2880605" y="1533664"/>
                    <a:pt x="2924684" y="1533664"/>
                  </a:cubicBezTo>
                  <a:lnTo>
                    <a:pt x="2924684" y="79418"/>
                  </a:lnTo>
                  <a:cubicBezTo>
                    <a:pt x="2880984" y="79418"/>
                    <a:pt x="2845266" y="44079"/>
                    <a:pt x="2845266" y="0"/>
                  </a:cubicBezTo>
                  <a:close/>
                </a:path>
              </a:pathLst>
            </a:custGeom>
            <a:noFill/>
            <a:ln cap="sq" cmpd="sng" w="38100">
              <a:solidFill>
                <a:srgbClr val="5533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 name="Google Shape;221;p11"/>
            <p:cNvSpPr txBox="1"/>
            <p:nvPr/>
          </p:nvSpPr>
          <p:spPr>
            <a:xfrm>
              <a:off x="38100" y="0"/>
              <a:ext cx="2848484" cy="157498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2" name="Google Shape;222;p11"/>
          <p:cNvGrpSpPr/>
          <p:nvPr/>
        </p:nvGrpSpPr>
        <p:grpSpPr>
          <a:xfrm>
            <a:off x="2667131" y="2599655"/>
            <a:ext cx="600156" cy="600156"/>
            <a:chOff x="0" y="0"/>
            <a:chExt cx="812800" cy="812800"/>
          </a:xfrm>
        </p:grpSpPr>
        <p:sp>
          <p:nvSpPr>
            <p:cNvPr id="223" name="Google Shape;22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332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11"/>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lang="it-IT" sz="1700">
                  <a:solidFill>
                    <a:srgbClr val="EEB027"/>
                  </a:solidFill>
                  <a:latin typeface="Anton"/>
                  <a:ea typeface="Anton"/>
                  <a:cs typeface="Anton"/>
                  <a:sym typeface="Anton"/>
                </a:rPr>
                <a:t>1</a:t>
              </a:r>
              <a:endParaRPr/>
            </a:p>
          </p:txBody>
        </p:sp>
      </p:grpSp>
      <p:sp>
        <p:nvSpPr>
          <p:cNvPr id="225" name="Google Shape;225;p11"/>
          <p:cNvSpPr txBox="1"/>
          <p:nvPr/>
        </p:nvSpPr>
        <p:spPr>
          <a:xfrm>
            <a:off x="2300102" y="902150"/>
            <a:ext cx="13687800" cy="1539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it-IT" sz="7160">
                <a:solidFill>
                  <a:srgbClr val="553320"/>
                </a:solidFill>
                <a:latin typeface="Anton"/>
                <a:ea typeface="Anton"/>
                <a:cs typeface="Anton"/>
                <a:sym typeface="Anton"/>
              </a:rPr>
              <a:t>IL</a:t>
            </a:r>
            <a:r>
              <a:rPr lang="it-IT" sz="7160" u="none" strike="noStrike">
                <a:solidFill>
                  <a:srgbClr val="553320"/>
                </a:solidFill>
                <a:latin typeface="Anton"/>
                <a:ea typeface="Anton"/>
                <a:cs typeface="Anton"/>
                <a:sym typeface="Anton"/>
              </a:rPr>
              <a:t> PROCESSO DELLA BIRRA</a:t>
            </a:r>
            <a:endParaRPr/>
          </a:p>
        </p:txBody>
      </p:sp>
      <p:sp>
        <p:nvSpPr>
          <p:cNvPr id="226" name="Google Shape;226;p11"/>
          <p:cNvSpPr txBox="1"/>
          <p:nvPr/>
        </p:nvSpPr>
        <p:spPr>
          <a:xfrm>
            <a:off x="1435667" y="3357992"/>
            <a:ext cx="3063083" cy="419089"/>
          </a:xfrm>
          <a:prstGeom prst="rect">
            <a:avLst/>
          </a:prstGeom>
          <a:noFill/>
          <a:ln>
            <a:noFill/>
          </a:ln>
        </p:spPr>
        <p:txBody>
          <a:bodyPr anchorCtr="0" anchor="t" bIns="0" lIns="0" spcFirstLastPara="1" rIns="0" wrap="square" tIns="0">
            <a:spAutoFit/>
          </a:bodyPr>
          <a:lstStyle/>
          <a:p>
            <a:pPr indent="0" lvl="0" marL="0" marR="0" rtl="0" algn="ctr">
              <a:lnSpc>
                <a:spcPct val="123995"/>
              </a:lnSpc>
              <a:spcBef>
                <a:spcPts val="0"/>
              </a:spcBef>
              <a:spcAft>
                <a:spcPts val="0"/>
              </a:spcAft>
              <a:buNone/>
            </a:pPr>
            <a:r>
              <a:rPr lang="it-IT" sz="2738">
                <a:solidFill>
                  <a:srgbClr val="553320"/>
                </a:solidFill>
                <a:latin typeface="Anton"/>
                <a:ea typeface="Anton"/>
                <a:cs typeface="Anton"/>
                <a:sym typeface="Anton"/>
              </a:rPr>
              <a:t>Maltazione</a:t>
            </a:r>
            <a:endParaRPr/>
          </a:p>
        </p:txBody>
      </p:sp>
      <p:sp>
        <p:nvSpPr>
          <p:cNvPr id="227" name="Google Shape;227;p11"/>
          <p:cNvSpPr txBox="1"/>
          <p:nvPr/>
        </p:nvSpPr>
        <p:spPr>
          <a:xfrm>
            <a:off x="1423470" y="3915836"/>
            <a:ext cx="3063000" cy="1686300"/>
          </a:xfrm>
          <a:prstGeom prst="rect">
            <a:avLst/>
          </a:prstGeom>
          <a:noFill/>
          <a:ln>
            <a:noFill/>
          </a:ln>
        </p:spPr>
        <p:txBody>
          <a:bodyPr anchorCtr="0" anchor="t" bIns="0" lIns="0" spcFirstLastPara="1" rIns="0" wrap="square" tIns="0">
            <a:spAutoFit/>
          </a:bodyPr>
          <a:lstStyle/>
          <a:p>
            <a:pPr indent="0" lvl="0" marL="0" marR="0" rtl="0" algn="just">
              <a:lnSpc>
                <a:spcPct val="123041"/>
              </a:lnSpc>
              <a:spcBef>
                <a:spcPts val="0"/>
              </a:spcBef>
              <a:spcAft>
                <a:spcPts val="0"/>
              </a:spcAft>
              <a:buNone/>
            </a:pPr>
            <a:r>
              <a:rPr lang="it-IT" sz="1850">
                <a:solidFill>
                  <a:srgbClr val="553320"/>
                </a:solidFill>
                <a:latin typeface="Arial"/>
                <a:ea typeface="Arial"/>
                <a:cs typeface="Arial"/>
                <a:sym typeface="Arial"/>
              </a:rPr>
              <a:t>Il malto d’orzo viene immerso in acqua, lasciato germinare e infine essiccato tramite cottura per sviluppare enzimi fermentabili.</a:t>
            </a:r>
            <a:endParaRPr sz="1850"/>
          </a:p>
        </p:txBody>
      </p:sp>
      <p:sp>
        <p:nvSpPr>
          <p:cNvPr id="228" name="Google Shape;228;p11"/>
          <p:cNvSpPr txBox="1"/>
          <p:nvPr/>
        </p:nvSpPr>
        <p:spPr>
          <a:xfrm>
            <a:off x="9214337" y="3357992"/>
            <a:ext cx="3063083" cy="419089"/>
          </a:xfrm>
          <a:prstGeom prst="rect">
            <a:avLst/>
          </a:prstGeom>
          <a:noFill/>
          <a:ln>
            <a:noFill/>
          </a:ln>
        </p:spPr>
        <p:txBody>
          <a:bodyPr anchorCtr="0" anchor="t" bIns="0" lIns="0" spcFirstLastPara="1" rIns="0" wrap="square" tIns="0">
            <a:spAutoFit/>
          </a:bodyPr>
          <a:lstStyle/>
          <a:p>
            <a:pPr indent="0" lvl="0" marL="0" marR="0" rtl="0" algn="ctr">
              <a:lnSpc>
                <a:spcPct val="123995"/>
              </a:lnSpc>
              <a:spcBef>
                <a:spcPts val="0"/>
              </a:spcBef>
              <a:spcAft>
                <a:spcPts val="0"/>
              </a:spcAft>
              <a:buNone/>
            </a:pPr>
            <a:r>
              <a:rPr lang="it-IT" sz="2738">
                <a:solidFill>
                  <a:srgbClr val="553320"/>
                </a:solidFill>
                <a:latin typeface="Anton"/>
                <a:ea typeface="Anton"/>
                <a:cs typeface="Anton"/>
                <a:sym typeface="Anton"/>
              </a:rPr>
              <a:t>Ammostamento</a:t>
            </a:r>
            <a:endParaRPr/>
          </a:p>
        </p:txBody>
      </p:sp>
      <p:sp>
        <p:nvSpPr>
          <p:cNvPr id="229" name="Google Shape;229;p11"/>
          <p:cNvSpPr txBox="1"/>
          <p:nvPr/>
        </p:nvSpPr>
        <p:spPr>
          <a:xfrm>
            <a:off x="9214337" y="3915836"/>
            <a:ext cx="3063000" cy="985500"/>
          </a:xfrm>
          <a:prstGeom prst="rect">
            <a:avLst/>
          </a:prstGeom>
          <a:noFill/>
          <a:ln>
            <a:noFill/>
          </a:ln>
        </p:spPr>
        <p:txBody>
          <a:bodyPr anchorCtr="0" anchor="t" bIns="0" lIns="0" spcFirstLastPara="1" rIns="0" wrap="square" tIns="0">
            <a:spAutoFit/>
          </a:bodyPr>
          <a:lstStyle/>
          <a:p>
            <a:pPr indent="0" lvl="0" marL="0" marR="0" rtl="0" algn="just">
              <a:lnSpc>
                <a:spcPct val="123041"/>
              </a:lnSpc>
              <a:spcBef>
                <a:spcPts val="0"/>
              </a:spcBef>
              <a:spcAft>
                <a:spcPts val="0"/>
              </a:spcAft>
              <a:buNone/>
            </a:pPr>
            <a:r>
              <a:rPr lang="it-IT" sz="1850">
                <a:solidFill>
                  <a:srgbClr val="553320"/>
                </a:solidFill>
                <a:latin typeface="Arial"/>
                <a:ea typeface="Arial"/>
                <a:cs typeface="Arial"/>
                <a:sym typeface="Arial"/>
              </a:rPr>
              <a:t>Miscelazione con acqua calda per convertire l’amido in zuccheri fermentabili.</a:t>
            </a:r>
            <a:endParaRPr sz="1850"/>
          </a:p>
        </p:txBody>
      </p:sp>
      <p:sp>
        <p:nvSpPr>
          <p:cNvPr id="230" name="Google Shape;230;p11"/>
          <p:cNvSpPr txBox="1"/>
          <p:nvPr/>
        </p:nvSpPr>
        <p:spPr>
          <a:xfrm>
            <a:off x="13121658" y="3357992"/>
            <a:ext cx="3755688" cy="414108"/>
          </a:xfrm>
          <a:prstGeom prst="rect">
            <a:avLst/>
          </a:prstGeom>
          <a:noFill/>
          <a:ln>
            <a:noFill/>
          </a:ln>
        </p:spPr>
        <p:txBody>
          <a:bodyPr anchorCtr="0" anchor="t" bIns="0" lIns="0" spcFirstLastPara="1" rIns="0" wrap="square" tIns="0">
            <a:spAutoFit/>
          </a:bodyPr>
          <a:lstStyle/>
          <a:p>
            <a:pPr indent="0" lvl="0" marL="0" marR="0" rtl="0" algn="ctr">
              <a:lnSpc>
                <a:spcPct val="123995"/>
              </a:lnSpc>
              <a:spcBef>
                <a:spcPts val="0"/>
              </a:spcBef>
              <a:spcAft>
                <a:spcPts val="0"/>
              </a:spcAft>
              <a:buNone/>
            </a:pPr>
            <a:r>
              <a:rPr lang="it-IT" sz="2738">
                <a:solidFill>
                  <a:srgbClr val="553320"/>
                </a:solidFill>
                <a:latin typeface="Anton"/>
                <a:ea typeface="Anton"/>
                <a:cs typeface="Anton"/>
                <a:sym typeface="Anton"/>
              </a:rPr>
              <a:t>Filtrazione</a:t>
            </a:r>
            <a:endParaRPr/>
          </a:p>
        </p:txBody>
      </p:sp>
      <p:sp>
        <p:nvSpPr>
          <p:cNvPr id="231" name="Google Shape;231;p11"/>
          <p:cNvSpPr txBox="1"/>
          <p:nvPr/>
        </p:nvSpPr>
        <p:spPr>
          <a:xfrm>
            <a:off x="13563250" y="3930300"/>
            <a:ext cx="2872500" cy="692700"/>
          </a:xfrm>
          <a:prstGeom prst="rect">
            <a:avLst/>
          </a:prstGeom>
          <a:noFill/>
          <a:ln>
            <a:noFill/>
          </a:ln>
        </p:spPr>
        <p:txBody>
          <a:bodyPr anchorCtr="0" anchor="t" bIns="0" lIns="0" spcFirstLastPara="1" rIns="0" wrap="square" tIns="0">
            <a:spAutoFit/>
          </a:bodyPr>
          <a:lstStyle/>
          <a:p>
            <a:pPr indent="0" lvl="0" marL="0" marR="0" rtl="0" algn="l">
              <a:lnSpc>
                <a:spcPct val="123041"/>
              </a:lnSpc>
              <a:spcBef>
                <a:spcPts val="0"/>
              </a:spcBef>
              <a:spcAft>
                <a:spcPts val="0"/>
              </a:spcAft>
              <a:buNone/>
            </a:pPr>
            <a:r>
              <a:rPr lang="it-IT" sz="1850">
                <a:solidFill>
                  <a:srgbClr val="553320"/>
                </a:solidFill>
                <a:latin typeface="Arial"/>
                <a:ea typeface="Arial"/>
                <a:cs typeface="Arial"/>
                <a:sym typeface="Arial"/>
              </a:rPr>
              <a:t>Separazione del mosto dal materiale solido residuo.</a:t>
            </a:r>
            <a:endParaRPr sz="1850"/>
          </a:p>
        </p:txBody>
      </p:sp>
      <p:sp>
        <p:nvSpPr>
          <p:cNvPr id="232" name="Google Shape;232;p11"/>
          <p:cNvSpPr txBox="1"/>
          <p:nvPr/>
        </p:nvSpPr>
        <p:spPr>
          <a:xfrm>
            <a:off x="5313114" y="6657742"/>
            <a:ext cx="3063083" cy="414108"/>
          </a:xfrm>
          <a:prstGeom prst="rect">
            <a:avLst/>
          </a:prstGeom>
          <a:noFill/>
          <a:ln>
            <a:noFill/>
          </a:ln>
        </p:spPr>
        <p:txBody>
          <a:bodyPr anchorCtr="0" anchor="t" bIns="0" lIns="0" spcFirstLastPara="1" rIns="0" wrap="square" tIns="0">
            <a:spAutoFit/>
          </a:bodyPr>
          <a:lstStyle/>
          <a:p>
            <a:pPr indent="0" lvl="0" marL="0" marR="0" rtl="0" algn="ctr">
              <a:lnSpc>
                <a:spcPct val="123995"/>
              </a:lnSpc>
              <a:spcBef>
                <a:spcPts val="0"/>
              </a:spcBef>
              <a:spcAft>
                <a:spcPts val="0"/>
              </a:spcAft>
              <a:buNone/>
            </a:pPr>
            <a:r>
              <a:rPr lang="it-IT" sz="2738">
                <a:solidFill>
                  <a:srgbClr val="553320"/>
                </a:solidFill>
                <a:latin typeface="Anton"/>
                <a:ea typeface="Anton"/>
                <a:cs typeface="Anton"/>
                <a:sym typeface="Anton"/>
              </a:rPr>
              <a:t>Raffreddamento</a:t>
            </a:r>
            <a:endParaRPr/>
          </a:p>
        </p:txBody>
      </p:sp>
      <p:sp>
        <p:nvSpPr>
          <p:cNvPr id="233" name="Google Shape;233;p11"/>
          <p:cNvSpPr txBox="1"/>
          <p:nvPr/>
        </p:nvSpPr>
        <p:spPr>
          <a:xfrm>
            <a:off x="5300926" y="7215575"/>
            <a:ext cx="3399000" cy="692700"/>
          </a:xfrm>
          <a:prstGeom prst="rect">
            <a:avLst/>
          </a:prstGeom>
          <a:noFill/>
          <a:ln>
            <a:noFill/>
          </a:ln>
        </p:spPr>
        <p:txBody>
          <a:bodyPr anchorCtr="0" anchor="t" bIns="0" lIns="0" spcFirstLastPara="1" rIns="0" wrap="square" tIns="0">
            <a:spAutoFit/>
          </a:bodyPr>
          <a:lstStyle/>
          <a:p>
            <a:pPr indent="0" lvl="0" marL="0" marR="0" rtl="0" algn="l">
              <a:lnSpc>
                <a:spcPct val="123041"/>
              </a:lnSpc>
              <a:spcBef>
                <a:spcPts val="0"/>
              </a:spcBef>
              <a:spcAft>
                <a:spcPts val="0"/>
              </a:spcAft>
              <a:buNone/>
            </a:pPr>
            <a:r>
              <a:rPr lang="it-IT" sz="1850">
                <a:solidFill>
                  <a:srgbClr val="553320"/>
                </a:solidFill>
              </a:rPr>
              <a:t>Il mosto viene raffreddato per prepararlo alla fermentazione.</a:t>
            </a:r>
            <a:endParaRPr sz="1850"/>
          </a:p>
        </p:txBody>
      </p:sp>
      <p:sp>
        <p:nvSpPr>
          <p:cNvPr id="234" name="Google Shape;234;p11"/>
          <p:cNvSpPr txBox="1"/>
          <p:nvPr/>
        </p:nvSpPr>
        <p:spPr>
          <a:xfrm>
            <a:off x="9220435" y="6657742"/>
            <a:ext cx="3063083" cy="414108"/>
          </a:xfrm>
          <a:prstGeom prst="rect">
            <a:avLst/>
          </a:prstGeom>
          <a:noFill/>
          <a:ln>
            <a:noFill/>
          </a:ln>
        </p:spPr>
        <p:txBody>
          <a:bodyPr anchorCtr="0" anchor="t" bIns="0" lIns="0" spcFirstLastPara="1" rIns="0" wrap="square" tIns="0">
            <a:spAutoFit/>
          </a:bodyPr>
          <a:lstStyle/>
          <a:p>
            <a:pPr indent="0" lvl="0" marL="0" marR="0" rtl="0" algn="ctr">
              <a:lnSpc>
                <a:spcPct val="123995"/>
              </a:lnSpc>
              <a:spcBef>
                <a:spcPts val="0"/>
              </a:spcBef>
              <a:spcAft>
                <a:spcPts val="0"/>
              </a:spcAft>
              <a:buNone/>
            </a:pPr>
            <a:r>
              <a:rPr lang="it-IT" sz="2738">
                <a:solidFill>
                  <a:srgbClr val="553320"/>
                </a:solidFill>
                <a:latin typeface="Anton"/>
                <a:ea typeface="Anton"/>
                <a:cs typeface="Anton"/>
                <a:sym typeface="Anton"/>
              </a:rPr>
              <a:t>Fermentazione</a:t>
            </a:r>
            <a:endParaRPr/>
          </a:p>
        </p:txBody>
      </p:sp>
      <p:sp>
        <p:nvSpPr>
          <p:cNvPr id="235" name="Google Shape;235;p11"/>
          <p:cNvSpPr txBox="1"/>
          <p:nvPr/>
        </p:nvSpPr>
        <p:spPr>
          <a:xfrm>
            <a:off x="9208250" y="7215575"/>
            <a:ext cx="3755700" cy="683100"/>
          </a:xfrm>
          <a:prstGeom prst="rect">
            <a:avLst/>
          </a:prstGeom>
          <a:noFill/>
          <a:ln>
            <a:noFill/>
          </a:ln>
        </p:spPr>
        <p:txBody>
          <a:bodyPr anchorCtr="0" anchor="t" bIns="0" lIns="0" spcFirstLastPara="1" rIns="0" wrap="square" tIns="0">
            <a:spAutoFit/>
          </a:bodyPr>
          <a:lstStyle/>
          <a:p>
            <a:pPr indent="0" lvl="0" marL="0" marR="0" rtl="0" algn="l">
              <a:lnSpc>
                <a:spcPct val="123041"/>
              </a:lnSpc>
              <a:spcBef>
                <a:spcPts val="0"/>
              </a:spcBef>
              <a:spcAft>
                <a:spcPts val="0"/>
              </a:spcAft>
              <a:buNone/>
            </a:pPr>
            <a:r>
              <a:rPr lang="it-IT" sz="1800">
                <a:solidFill>
                  <a:srgbClr val="553320"/>
                </a:solidFill>
              </a:rPr>
              <a:t>Il lievito trasforma gli zuccheri in alcol e CO₂; segue la maturazione</a:t>
            </a:r>
            <a:r>
              <a:rPr lang="it-IT" sz="1850">
                <a:solidFill>
                  <a:srgbClr val="553320"/>
                </a:solidFill>
              </a:rPr>
              <a:t>.</a:t>
            </a:r>
            <a:endParaRPr sz="1850"/>
          </a:p>
        </p:txBody>
      </p:sp>
      <p:sp>
        <p:nvSpPr>
          <p:cNvPr id="236" name="Google Shape;236;p11"/>
          <p:cNvSpPr txBox="1"/>
          <p:nvPr/>
        </p:nvSpPr>
        <p:spPr>
          <a:xfrm>
            <a:off x="13092433" y="6657742"/>
            <a:ext cx="3565540" cy="1270144"/>
          </a:xfrm>
          <a:prstGeom prst="rect">
            <a:avLst/>
          </a:prstGeom>
          <a:noFill/>
          <a:ln>
            <a:noFill/>
          </a:ln>
        </p:spPr>
        <p:txBody>
          <a:bodyPr anchorCtr="0" anchor="t" bIns="0" lIns="0" spcFirstLastPara="1" rIns="0" wrap="square" tIns="0">
            <a:spAutoFit/>
          </a:bodyPr>
          <a:lstStyle/>
          <a:p>
            <a:pPr indent="0" lvl="0" marL="0" marR="0" rtl="0" algn="ctr">
              <a:lnSpc>
                <a:spcPct val="123995"/>
              </a:lnSpc>
              <a:spcBef>
                <a:spcPts val="0"/>
              </a:spcBef>
              <a:spcAft>
                <a:spcPts val="0"/>
              </a:spcAft>
              <a:buNone/>
            </a:pPr>
            <a:r>
              <a:rPr lang="it-IT" sz="2738">
                <a:solidFill>
                  <a:srgbClr val="553320"/>
                </a:solidFill>
                <a:latin typeface="Anton"/>
                <a:ea typeface="Anton"/>
                <a:cs typeface="Anton"/>
                <a:sym typeface="Anton"/>
              </a:rPr>
              <a:t>Filtrazione, Condizionamento e Imbottigliamento</a:t>
            </a:r>
            <a:endParaRPr/>
          </a:p>
        </p:txBody>
      </p:sp>
      <p:sp>
        <p:nvSpPr>
          <p:cNvPr id="237" name="Google Shape;237;p11"/>
          <p:cNvSpPr txBox="1"/>
          <p:nvPr/>
        </p:nvSpPr>
        <p:spPr>
          <a:xfrm>
            <a:off x="13115582" y="8201081"/>
            <a:ext cx="3530100" cy="985500"/>
          </a:xfrm>
          <a:prstGeom prst="rect">
            <a:avLst/>
          </a:prstGeom>
          <a:noFill/>
          <a:ln>
            <a:noFill/>
          </a:ln>
        </p:spPr>
        <p:txBody>
          <a:bodyPr anchorCtr="0" anchor="t" bIns="0" lIns="0" spcFirstLastPara="1" rIns="0" wrap="square" tIns="0">
            <a:spAutoFit/>
          </a:bodyPr>
          <a:lstStyle/>
          <a:p>
            <a:pPr indent="0" lvl="0" marL="0" marR="0" rtl="0" algn="just">
              <a:lnSpc>
                <a:spcPct val="123041"/>
              </a:lnSpc>
              <a:spcBef>
                <a:spcPts val="0"/>
              </a:spcBef>
              <a:spcAft>
                <a:spcPts val="0"/>
              </a:spcAft>
              <a:buNone/>
            </a:pPr>
            <a:r>
              <a:rPr lang="it-IT" sz="1850">
                <a:solidFill>
                  <a:srgbClr val="553320"/>
                </a:solidFill>
                <a:latin typeface="Arial"/>
                <a:ea typeface="Arial"/>
                <a:cs typeface="Arial"/>
                <a:sym typeface="Arial"/>
              </a:rPr>
              <a:t>Si procede con la chiarificazione, la gasatura e l’imballaggio della birra.</a:t>
            </a:r>
            <a:endParaRPr sz="1850"/>
          </a:p>
        </p:txBody>
      </p:sp>
      <p:sp>
        <p:nvSpPr>
          <p:cNvPr id="238" name="Google Shape;238;p11"/>
          <p:cNvSpPr txBox="1"/>
          <p:nvPr/>
        </p:nvSpPr>
        <p:spPr>
          <a:xfrm>
            <a:off x="1419015" y="6721022"/>
            <a:ext cx="3063083" cy="419089"/>
          </a:xfrm>
          <a:prstGeom prst="rect">
            <a:avLst/>
          </a:prstGeom>
          <a:noFill/>
          <a:ln>
            <a:noFill/>
          </a:ln>
        </p:spPr>
        <p:txBody>
          <a:bodyPr anchorCtr="0" anchor="t" bIns="0" lIns="0" spcFirstLastPara="1" rIns="0" wrap="square" tIns="0">
            <a:spAutoFit/>
          </a:bodyPr>
          <a:lstStyle/>
          <a:p>
            <a:pPr indent="0" lvl="0" marL="0" marR="0" rtl="0" algn="ctr">
              <a:lnSpc>
                <a:spcPct val="123995"/>
              </a:lnSpc>
              <a:spcBef>
                <a:spcPts val="0"/>
              </a:spcBef>
              <a:spcAft>
                <a:spcPts val="0"/>
              </a:spcAft>
              <a:buNone/>
            </a:pPr>
            <a:r>
              <a:rPr lang="it-IT" sz="2738">
                <a:solidFill>
                  <a:srgbClr val="553320"/>
                </a:solidFill>
                <a:latin typeface="Anton"/>
                <a:ea typeface="Anton"/>
                <a:cs typeface="Anton"/>
                <a:sym typeface="Anton"/>
              </a:rPr>
              <a:t>Bollitura</a:t>
            </a:r>
            <a:endParaRPr/>
          </a:p>
        </p:txBody>
      </p:sp>
      <p:sp>
        <p:nvSpPr>
          <p:cNvPr id="239" name="Google Shape;239;p11"/>
          <p:cNvSpPr txBox="1"/>
          <p:nvPr/>
        </p:nvSpPr>
        <p:spPr>
          <a:xfrm>
            <a:off x="1399842" y="7320776"/>
            <a:ext cx="3063000" cy="635100"/>
          </a:xfrm>
          <a:prstGeom prst="rect">
            <a:avLst/>
          </a:prstGeom>
          <a:noFill/>
          <a:ln>
            <a:noFill/>
          </a:ln>
        </p:spPr>
        <p:txBody>
          <a:bodyPr anchorCtr="0" anchor="t" bIns="0" lIns="0" spcFirstLastPara="1" rIns="0" wrap="square" tIns="0">
            <a:spAutoFit/>
          </a:bodyPr>
          <a:lstStyle/>
          <a:p>
            <a:pPr indent="0" lvl="0" marL="0" marR="0" rtl="0" algn="just">
              <a:lnSpc>
                <a:spcPct val="123041"/>
              </a:lnSpc>
              <a:spcBef>
                <a:spcPts val="0"/>
              </a:spcBef>
              <a:spcAft>
                <a:spcPts val="0"/>
              </a:spcAft>
              <a:buNone/>
            </a:pPr>
            <a:r>
              <a:rPr lang="it-IT" sz="1850">
                <a:solidFill>
                  <a:srgbClr val="553320"/>
                </a:solidFill>
                <a:latin typeface="Arial"/>
                <a:ea typeface="Arial"/>
                <a:cs typeface="Arial"/>
                <a:sym typeface="Arial"/>
              </a:rPr>
              <a:t>Vengono aggiunti i luppoli per aroma e preservazione.</a:t>
            </a:r>
            <a:endParaRPr sz="1850"/>
          </a:p>
        </p:txBody>
      </p:sp>
      <p:sp>
        <p:nvSpPr>
          <p:cNvPr id="240" name="Google Shape;240;p11"/>
          <p:cNvSpPr txBox="1"/>
          <p:nvPr/>
        </p:nvSpPr>
        <p:spPr>
          <a:xfrm>
            <a:off x="5321953" y="3357992"/>
            <a:ext cx="3063083" cy="419089"/>
          </a:xfrm>
          <a:prstGeom prst="rect">
            <a:avLst/>
          </a:prstGeom>
          <a:noFill/>
          <a:ln>
            <a:noFill/>
          </a:ln>
        </p:spPr>
        <p:txBody>
          <a:bodyPr anchorCtr="0" anchor="t" bIns="0" lIns="0" spcFirstLastPara="1" rIns="0" wrap="square" tIns="0">
            <a:spAutoFit/>
          </a:bodyPr>
          <a:lstStyle/>
          <a:p>
            <a:pPr indent="0" lvl="0" marL="0" marR="0" rtl="0" algn="ctr">
              <a:lnSpc>
                <a:spcPct val="123995"/>
              </a:lnSpc>
              <a:spcBef>
                <a:spcPts val="0"/>
              </a:spcBef>
              <a:spcAft>
                <a:spcPts val="0"/>
              </a:spcAft>
              <a:buNone/>
            </a:pPr>
            <a:r>
              <a:rPr lang="it-IT" sz="2738">
                <a:solidFill>
                  <a:srgbClr val="553320"/>
                </a:solidFill>
                <a:latin typeface="Anton"/>
                <a:ea typeface="Anton"/>
                <a:cs typeface="Anton"/>
                <a:sym typeface="Anton"/>
              </a:rPr>
              <a:t>Macinazione</a:t>
            </a:r>
            <a:endParaRPr/>
          </a:p>
        </p:txBody>
      </p:sp>
      <p:sp>
        <p:nvSpPr>
          <p:cNvPr id="241" name="Google Shape;241;p11"/>
          <p:cNvSpPr txBox="1"/>
          <p:nvPr/>
        </p:nvSpPr>
        <p:spPr>
          <a:xfrm>
            <a:off x="5321953" y="3915836"/>
            <a:ext cx="3063000" cy="985500"/>
          </a:xfrm>
          <a:prstGeom prst="rect">
            <a:avLst/>
          </a:prstGeom>
          <a:noFill/>
          <a:ln>
            <a:noFill/>
          </a:ln>
        </p:spPr>
        <p:txBody>
          <a:bodyPr anchorCtr="0" anchor="t" bIns="0" lIns="0" spcFirstLastPara="1" rIns="0" wrap="square" tIns="0">
            <a:spAutoFit/>
          </a:bodyPr>
          <a:lstStyle/>
          <a:p>
            <a:pPr indent="0" lvl="0" marL="0" marR="0" rtl="0" algn="just">
              <a:lnSpc>
                <a:spcPct val="123041"/>
              </a:lnSpc>
              <a:spcBef>
                <a:spcPts val="0"/>
              </a:spcBef>
              <a:spcAft>
                <a:spcPts val="0"/>
              </a:spcAft>
              <a:buNone/>
            </a:pPr>
            <a:r>
              <a:rPr lang="it-IT" sz="1850">
                <a:solidFill>
                  <a:srgbClr val="553320"/>
                </a:solidFill>
                <a:latin typeface="Arial"/>
                <a:ea typeface="Arial"/>
                <a:cs typeface="Arial"/>
                <a:sym typeface="Arial"/>
              </a:rPr>
              <a:t>Il malto viene macinato per favorire l’estrazione degli zuccheri.</a:t>
            </a:r>
            <a:endParaRPr sz="1850"/>
          </a:p>
        </p:txBody>
      </p:sp>
      <p:grpSp>
        <p:nvGrpSpPr>
          <p:cNvPr id="242" name="Google Shape;242;p11"/>
          <p:cNvGrpSpPr/>
          <p:nvPr/>
        </p:nvGrpSpPr>
        <p:grpSpPr>
          <a:xfrm>
            <a:off x="6553416" y="2599655"/>
            <a:ext cx="600156" cy="600156"/>
            <a:chOff x="0" y="0"/>
            <a:chExt cx="812800" cy="812800"/>
          </a:xfrm>
        </p:grpSpPr>
        <p:sp>
          <p:nvSpPr>
            <p:cNvPr id="243" name="Google Shape;24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332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 name="Google Shape;244;p11"/>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lang="it-IT" sz="1700">
                  <a:solidFill>
                    <a:srgbClr val="EEB027"/>
                  </a:solidFill>
                  <a:latin typeface="Anton"/>
                  <a:ea typeface="Anton"/>
                  <a:cs typeface="Anton"/>
                  <a:sym typeface="Anton"/>
                </a:rPr>
                <a:t>2</a:t>
              </a:r>
              <a:endParaRPr/>
            </a:p>
          </p:txBody>
        </p:sp>
      </p:grpSp>
      <p:grpSp>
        <p:nvGrpSpPr>
          <p:cNvPr id="245" name="Google Shape;245;p11"/>
          <p:cNvGrpSpPr/>
          <p:nvPr/>
        </p:nvGrpSpPr>
        <p:grpSpPr>
          <a:xfrm>
            <a:off x="10445800" y="2632543"/>
            <a:ext cx="600156" cy="600156"/>
            <a:chOff x="0" y="0"/>
            <a:chExt cx="812800" cy="812800"/>
          </a:xfrm>
        </p:grpSpPr>
        <p:sp>
          <p:nvSpPr>
            <p:cNvPr id="246" name="Google Shape;24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332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11"/>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lang="it-IT" sz="1700">
                  <a:solidFill>
                    <a:srgbClr val="EEB027"/>
                  </a:solidFill>
                  <a:latin typeface="Anton"/>
                  <a:ea typeface="Anton"/>
                  <a:cs typeface="Anton"/>
                  <a:sym typeface="Anton"/>
                </a:rPr>
                <a:t>3</a:t>
              </a:r>
              <a:endParaRPr/>
            </a:p>
          </p:txBody>
        </p:sp>
      </p:grpSp>
      <p:grpSp>
        <p:nvGrpSpPr>
          <p:cNvPr id="248" name="Google Shape;248;p11"/>
          <p:cNvGrpSpPr/>
          <p:nvPr/>
        </p:nvGrpSpPr>
        <p:grpSpPr>
          <a:xfrm>
            <a:off x="14699424" y="2599655"/>
            <a:ext cx="600156" cy="600156"/>
            <a:chOff x="0" y="0"/>
            <a:chExt cx="812800" cy="812800"/>
          </a:xfrm>
        </p:grpSpPr>
        <p:sp>
          <p:nvSpPr>
            <p:cNvPr id="249" name="Google Shape;24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332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0" name="Google Shape;250;p11"/>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lang="it-IT" sz="1700">
                  <a:solidFill>
                    <a:srgbClr val="EEB027"/>
                  </a:solidFill>
                  <a:latin typeface="Anton"/>
                  <a:ea typeface="Anton"/>
                  <a:cs typeface="Anton"/>
                  <a:sym typeface="Anton"/>
                </a:rPr>
                <a:t>4</a:t>
              </a:r>
              <a:endParaRPr/>
            </a:p>
          </p:txBody>
        </p:sp>
      </p:grpSp>
      <p:grpSp>
        <p:nvGrpSpPr>
          <p:cNvPr id="251" name="Google Shape;251;p11"/>
          <p:cNvGrpSpPr/>
          <p:nvPr/>
        </p:nvGrpSpPr>
        <p:grpSpPr>
          <a:xfrm>
            <a:off x="2639577" y="5965181"/>
            <a:ext cx="600156" cy="600156"/>
            <a:chOff x="0" y="0"/>
            <a:chExt cx="812800" cy="812800"/>
          </a:xfrm>
        </p:grpSpPr>
        <p:sp>
          <p:nvSpPr>
            <p:cNvPr id="252" name="Google Shape;25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332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3" name="Google Shape;253;p11"/>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lang="it-IT" sz="1700">
                  <a:solidFill>
                    <a:srgbClr val="EEB027"/>
                  </a:solidFill>
                  <a:latin typeface="Anton"/>
                  <a:ea typeface="Anton"/>
                  <a:cs typeface="Anton"/>
                  <a:sym typeface="Anton"/>
                </a:rPr>
                <a:t>5</a:t>
              </a:r>
              <a:endParaRPr/>
            </a:p>
          </p:txBody>
        </p:sp>
      </p:grpSp>
      <p:grpSp>
        <p:nvGrpSpPr>
          <p:cNvPr id="254" name="Google Shape;254;p11"/>
          <p:cNvGrpSpPr/>
          <p:nvPr/>
        </p:nvGrpSpPr>
        <p:grpSpPr>
          <a:xfrm>
            <a:off x="6525862" y="5965181"/>
            <a:ext cx="600156" cy="600156"/>
            <a:chOff x="0" y="0"/>
            <a:chExt cx="812800" cy="812800"/>
          </a:xfrm>
        </p:grpSpPr>
        <p:sp>
          <p:nvSpPr>
            <p:cNvPr id="255" name="Google Shape;25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332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6" name="Google Shape;256;p11"/>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lang="it-IT" sz="1700">
                  <a:solidFill>
                    <a:srgbClr val="EEB027"/>
                  </a:solidFill>
                  <a:latin typeface="Anton"/>
                  <a:ea typeface="Anton"/>
                  <a:cs typeface="Anton"/>
                  <a:sym typeface="Anton"/>
                </a:rPr>
                <a:t>6</a:t>
              </a:r>
              <a:endParaRPr/>
            </a:p>
          </p:txBody>
        </p:sp>
      </p:grpSp>
      <p:grpSp>
        <p:nvGrpSpPr>
          <p:cNvPr id="257" name="Google Shape;257;p11"/>
          <p:cNvGrpSpPr/>
          <p:nvPr/>
        </p:nvGrpSpPr>
        <p:grpSpPr>
          <a:xfrm>
            <a:off x="10418246" y="5998069"/>
            <a:ext cx="600156" cy="600156"/>
            <a:chOff x="0" y="0"/>
            <a:chExt cx="812800" cy="812800"/>
          </a:xfrm>
        </p:grpSpPr>
        <p:sp>
          <p:nvSpPr>
            <p:cNvPr id="258" name="Google Shape;25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332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9" name="Google Shape;259;p11"/>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lang="it-IT" sz="1700">
                  <a:solidFill>
                    <a:srgbClr val="EEB027"/>
                  </a:solidFill>
                  <a:latin typeface="Anton"/>
                  <a:ea typeface="Anton"/>
                  <a:cs typeface="Anton"/>
                  <a:sym typeface="Anton"/>
                </a:rPr>
                <a:t>7</a:t>
              </a:r>
              <a:endParaRPr/>
            </a:p>
          </p:txBody>
        </p:sp>
      </p:grpSp>
      <p:grpSp>
        <p:nvGrpSpPr>
          <p:cNvPr id="260" name="Google Shape;260;p11"/>
          <p:cNvGrpSpPr/>
          <p:nvPr/>
        </p:nvGrpSpPr>
        <p:grpSpPr>
          <a:xfrm>
            <a:off x="14671870" y="5965181"/>
            <a:ext cx="600156" cy="600156"/>
            <a:chOff x="0" y="0"/>
            <a:chExt cx="812800" cy="812800"/>
          </a:xfrm>
        </p:grpSpPr>
        <p:sp>
          <p:nvSpPr>
            <p:cNvPr id="261" name="Google Shape;26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332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2" name="Google Shape;262;p11"/>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lang="it-IT" sz="1700">
                  <a:solidFill>
                    <a:srgbClr val="EEB027"/>
                  </a:solidFill>
                  <a:latin typeface="Anton"/>
                  <a:ea typeface="Anton"/>
                  <a:cs typeface="Anton"/>
                  <a:sym typeface="Anton"/>
                </a:rPr>
                <a:t>8</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027"/>
        </a:solidFill>
      </p:bgPr>
    </p:bg>
    <p:spTree>
      <p:nvGrpSpPr>
        <p:cNvPr id="266" name="Shape 266"/>
        <p:cNvGrpSpPr/>
        <p:nvPr/>
      </p:nvGrpSpPr>
      <p:grpSpPr>
        <a:xfrm>
          <a:off x="0" y="0"/>
          <a:ext cx="0" cy="0"/>
          <a:chOff x="0" y="0"/>
          <a:chExt cx="0" cy="0"/>
        </a:xfrm>
      </p:grpSpPr>
      <p:grpSp>
        <p:nvGrpSpPr>
          <p:cNvPr id="267" name="Google Shape;267;p13"/>
          <p:cNvGrpSpPr/>
          <p:nvPr/>
        </p:nvGrpSpPr>
        <p:grpSpPr>
          <a:xfrm>
            <a:off x="239251" y="217622"/>
            <a:ext cx="17823902" cy="9830606"/>
            <a:chOff x="0" y="0"/>
            <a:chExt cx="2924684" cy="1613082"/>
          </a:xfrm>
        </p:grpSpPr>
        <p:sp>
          <p:nvSpPr>
            <p:cNvPr id="268" name="Google Shape;268;p13"/>
            <p:cNvSpPr/>
            <p:nvPr/>
          </p:nvSpPr>
          <p:spPr>
            <a:xfrm>
              <a:off x="0" y="0"/>
              <a:ext cx="2924684" cy="1613082"/>
            </a:xfrm>
            <a:custGeom>
              <a:rect b="b" l="l" r="r" t="t"/>
              <a:pathLst>
                <a:path extrusionOk="0" h="1613082" w="2924684">
                  <a:moveTo>
                    <a:pt x="2845266" y="0"/>
                  </a:moveTo>
                  <a:lnTo>
                    <a:pt x="79418" y="0"/>
                  </a:lnTo>
                  <a:cubicBezTo>
                    <a:pt x="79418" y="43699"/>
                    <a:pt x="44079" y="79418"/>
                    <a:pt x="0" y="79418"/>
                  </a:cubicBezTo>
                  <a:lnTo>
                    <a:pt x="0" y="1533664"/>
                  </a:lnTo>
                  <a:cubicBezTo>
                    <a:pt x="43699" y="1533664"/>
                    <a:pt x="79418" y="1569003"/>
                    <a:pt x="79418" y="1613082"/>
                  </a:cubicBezTo>
                  <a:lnTo>
                    <a:pt x="2845266" y="1613082"/>
                  </a:lnTo>
                  <a:cubicBezTo>
                    <a:pt x="2845266" y="1569383"/>
                    <a:pt x="2880605" y="1533664"/>
                    <a:pt x="2924684" y="1533664"/>
                  </a:cubicBezTo>
                  <a:lnTo>
                    <a:pt x="2924684" y="79418"/>
                  </a:lnTo>
                  <a:cubicBezTo>
                    <a:pt x="2880984" y="79418"/>
                    <a:pt x="2845266" y="44079"/>
                    <a:pt x="2845266" y="0"/>
                  </a:cubicBezTo>
                  <a:close/>
                </a:path>
              </a:pathLst>
            </a:custGeom>
            <a:noFill/>
            <a:ln cap="sq" cmpd="sng" w="38100">
              <a:solidFill>
                <a:srgbClr val="5533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9" name="Google Shape;269;p13"/>
            <p:cNvSpPr txBox="1"/>
            <p:nvPr/>
          </p:nvSpPr>
          <p:spPr>
            <a:xfrm>
              <a:off x="38100" y="0"/>
              <a:ext cx="2848484" cy="157498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70" name="Google Shape;270;p13"/>
          <p:cNvCxnSpPr/>
          <p:nvPr/>
        </p:nvCxnSpPr>
        <p:spPr>
          <a:xfrm>
            <a:off x="1295472" y="1724989"/>
            <a:ext cx="13275900" cy="0"/>
          </a:xfrm>
          <a:prstGeom prst="straightConnector1">
            <a:avLst/>
          </a:prstGeom>
          <a:noFill/>
          <a:ln cap="flat" cmpd="sng" w="38100">
            <a:solidFill>
              <a:srgbClr val="553320"/>
            </a:solidFill>
            <a:prstDash val="solid"/>
            <a:round/>
            <a:headEnd len="lg" w="lg" type="diamond"/>
            <a:tailEnd len="lg" w="lg" type="diamond"/>
          </a:ln>
        </p:spPr>
      </p:cxnSp>
      <p:sp>
        <p:nvSpPr>
          <p:cNvPr id="271" name="Google Shape;271;p13"/>
          <p:cNvSpPr txBox="1"/>
          <p:nvPr/>
        </p:nvSpPr>
        <p:spPr>
          <a:xfrm>
            <a:off x="1743299" y="410405"/>
            <a:ext cx="13687800" cy="1102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it-IT" sz="7160">
                <a:solidFill>
                  <a:srgbClr val="553320"/>
                </a:solidFill>
                <a:latin typeface="Anton"/>
                <a:ea typeface="Anton"/>
                <a:cs typeface="Anton"/>
                <a:sym typeface="Anton"/>
              </a:rPr>
              <a:t>MALTAZIONE</a:t>
            </a:r>
            <a:endParaRPr sz="7160" u="none" strike="noStrike">
              <a:solidFill>
                <a:srgbClr val="553320"/>
              </a:solidFill>
              <a:latin typeface="Anton"/>
              <a:ea typeface="Anton"/>
              <a:cs typeface="Anton"/>
              <a:sym typeface="Anton"/>
            </a:endParaRPr>
          </a:p>
        </p:txBody>
      </p:sp>
      <p:sp>
        <p:nvSpPr>
          <p:cNvPr id="272" name="Google Shape;272;p13"/>
          <p:cNvSpPr txBox="1"/>
          <p:nvPr/>
        </p:nvSpPr>
        <p:spPr>
          <a:xfrm>
            <a:off x="758090" y="1852488"/>
            <a:ext cx="16771800" cy="47100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it-IT" sz="2600">
                <a:solidFill>
                  <a:schemeClr val="dk1"/>
                </a:solidFill>
                <a:latin typeface="Calibri"/>
                <a:ea typeface="Calibri"/>
                <a:cs typeface="Calibri"/>
                <a:sym typeface="Calibri"/>
              </a:rPr>
              <a:t>I semi d’orzo, come raccolti nel campo, non possono essere fermentati poiché gli amidi sono protetti da una matrice proteica. Lo scopo della maltazione è quello di disgregare questa barriera per esporre e rendere accessibili gli amidi contenuti nell'orzo. Il processo di maltazione si articola in tre fasi: </a:t>
            </a:r>
            <a:endParaRPr sz="2600">
              <a:solidFill>
                <a:srgbClr val="553320"/>
              </a:solidFill>
              <a:latin typeface="Arial"/>
              <a:ea typeface="Arial"/>
              <a:cs typeface="Arial"/>
              <a:sym typeface="Arial"/>
            </a:endParaRPr>
          </a:p>
          <a:p>
            <a:pPr indent="-444500" lvl="0" marL="457200" marR="0" rtl="0" algn="just">
              <a:lnSpc>
                <a:spcPct val="100000"/>
              </a:lnSpc>
              <a:spcBef>
                <a:spcPts val="1200"/>
              </a:spcBef>
              <a:spcAft>
                <a:spcPts val="0"/>
              </a:spcAft>
              <a:buClr>
                <a:schemeClr val="dk1"/>
              </a:buClr>
              <a:buSzPts val="2600"/>
              <a:buFont typeface="Arial"/>
              <a:buChar char="•"/>
            </a:pPr>
            <a:r>
              <a:rPr b="1" lang="it-IT" sz="2600">
                <a:solidFill>
                  <a:schemeClr val="dk1"/>
                </a:solidFill>
                <a:latin typeface="Calibri"/>
                <a:ea typeface="Calibri"/>
                <a:cs typeface="Calibri"/>
                <a:sym typeface="Calibri"/>
              </a:rPr>
              <a:t>Macerazione: </a:t>
            </a:r>
            <a:r>
              <a:rPr lang="it-IT" sz="2600">
                <a:solidFill>
                  <a:schemeClr val="dk1"/>
                </a:solidFill>
                <a:latin typeface="Calibri"/>
                <a:ea typeface="Calibri"/>
                <a:cs typeface="Calibri"/>
                <a:sym typeface="Calibri"/>
              </a:rPr>
              <a:t>I semi d'orzo vengono immersi in grandi vasche d'acqua per innalzare il loro grado di umidità. Questo "risveglia" il chicco, innescando il suo naturale metabolismo.</a:t>
            </a:r>
            <a:endParaRPr sz="2600"/>
          </a:p>
          <a:p>
            <a:pPr indent="-444500" lvl="0" marL="457200" marR="0" rtl="0" algn="just">
              <a:lnSpc>
                <a:spcPct val="100000"/>
              </a:lnSpc>
              <a:spcBef>
                <a:spcPts val="600"/>
              </a:spcBef>
              <a:spcAft>
                <a:spcPts val="0"/>
              </a:spcAft>
              <a:buClr>
                <a:schemeClr val="dk1"/>
              </a:buClr>
              <a:buSzPts val="2600"/>
              <a:buFont typeface="Arial"/>
              <a:buChar char="•"/>
            </a:pPr>
            <a:r>
              <a:rPr b="1" lang="it-IT" sz="2600">
                <a:solidFill>
                  <a:schemeClr val="dk1"/>
                </a:solidFill>
                <a:latin typeface="Calibri"/>
                <a:ea typeface="Calibri"/>
                <a:cs typeface="Calibri"/>
                <a:sym typeface="Calibri"/>
              </a:rPr>
              <a:t>Germinazione: </a:t>
            </a:r>
            <a:r>
              <a:rPr lang="it-IT" sz="2600">
                <a:solidFill>
                  <a:schemeClr val="dk1"/>
                </a:solidFill>
                <a:latin typeface="Calibri"/>
                <a:ea typeface="Calibri"/>
                <a:cs typeface="Calibri"/>
                <a:sym typeface="Calibri"/>
              </a:rPr>
              <a:t>Il seme inizia a sviluppare una piccola radice. In questa fase cruciale, il chicco produce gli enzimi necessari per smantellare la matrice proteica che protegge gli amidi, preparandoli per l'estrazione futura.</a:t>
            </a:r>
            <a:endParaRPr sz="2600"/>
          </a:p>
          <a:p>
            <a:pPr indent="-444500" lvl="0" marL="457200" marR="0" rtl="0" algn="just">
              <a:lnSpc>
                <a:spcPct val="100000"/>
              </a:lnSpc>
              <a:spcBef>
                <a:spcPts val="600"/>
              </a:spcBef>
              <a:spcAft>
                <a:spcPts val="0"/>
              </a:spcAft>
              <a:buClr>
                <a:schemeClr val="dk1"/>
              </a:buClr>
              <a:buSzPts val="2600"/>
              <a:buFont typeface="Arial"/>
              <a:buChar char="•"/>
            </a:pPr>
            <a:r>
              <a:rPr b="1" lang="it-IT" sz="2600">
                <a:solidFill>
                  <a:schemeClr val="dk1"/>
                </a:solidFill>
                <a:latin typeface="Calibri"/>
                <a:ea typeface="Calibri"/>
                <a:cs typeface="Calibri"/>
                <a:sym typeface="Calibri"/>
              </a:rPr>
              <a:t>Essicazione/Tostatura: </a:t>
            </a:r>
            <a:r>
              <a:rPr lang="it-IT" sz="2600">
                <a:solidFill>
                  <a:schemeClr val="dk1"/>
                </a:solidFill>
                <a:latin typeface="Calibri"/>
                <a:ea typeface="Calibri"/>
                <a:cs typeface="Calibri"/>
                <a:sym typeface="Calibri"/>
              </a:rPr>
              <a:t>Per evitare che la piantina consumi integralmente gli amidi per la propria crescita, il processo di germinazione viene bruscamente interrotto tramite l'insufflazione di aria calda. Questa fase "congela" lo stato del chicco ed è determinante per definire il colore e i sapori primari del malto finito.</a:t>
            </a:r>
            <a:br>
              <a:rPr lang="it-IT" sz="2600">
                <a:solidFill>
                  <a:schemeClr val="dk1"/>
                </a:solidFill>
                <a:latin typeface="Calibri"/>
                <a:ea typeface="Calibri"/>
                <a:cs typeface="Calibri"/>
                <a:sym typeface="Calibri"/>
              </a:rPr>
            </a:br>
            <a:endParaRPr sz="2600">
              <a:solidFill>
                <a:srgbClr val="553320"/>
              </a:solidFill>
              <a:latin typeface="Arial"/>
              <a:ea typeface="Arial"/>
              <a:cs typeface="Arial"/>
              <a:sym typeface="Arial"/>
            </a:endParaRPr>
          </a:p>
        </p:txBody>
      </p:sp>
      <p:pic>
        <p:nvPicPr>
          <p:cNvPr id="273" name="Google Shape;273;p13"/>
          <p:cNvPicPr preferRelativeResize="0"/>
          <p:nvPr/>
        </p:nvPicPr>
        <p:blipFill rotWithShape="1">
          <a:blip r:embed="rId3">
            <a:alphaModFix/>
          </a:blip>
          <a:srcRect b="61715" l="14060" r="13346" t="0"/>
          <a:stretch/>
        </p:blipFill>
        <p:spPr>
          <a:xfrm>
            <a:off x="320851" y="6449971"/>
            <a:ext cx="8919209" cy="2590800"/>
          </a:xfrm>
          <a:prstGeom prst="rect">
            <a:avLst/>
          </a:prstGeom>
          <a:noFill/>
          <a:ln>
            <a:noFill/>
          </a:ln>
        </p:spPr>
      </p:pic>
      <p:pic>
        <p:nvPicPr>
          <p:cNvPr id="274" name="Google Shape;274;p13"/>
          <p:cNvPicPr preferRelativeResize="0"/>
          <p:nvPr/>
        </p:nvPicPr>
        <p:blipFill rotWithShape="1">
          <a:blip r:embed="rId3">
            <a:alphaModFix/>
          </a:blip>
          <a:srcRect b="2261" l="0" r="0" t="42766"/>
          <a:stretch/>
        </p:blipFill>
        <p:spPr>
          <a:xfrm>
            <a:off x="9410691" y="6449971"/>
            <a:ext cx="8556458" cy="25908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027"/>
        </a:solidFill>
      </p:bgPr>
    </p:bg>
    <p:spTree>
      <p:nvGrpSpPr>
        <p:cNvPr id="278" name="Shape 278"/>
        <p:cNvGrpSpPr/>
        <p:nvPr/>
      </p:nvGrpSpPr>
      <p:grpSpPr>
        <a:xfrm>
          <a:off x="0" y="0"/>
          <a:ext cx="0" cy="0"/>
          <a:chOff x="0" y="0"/>
          <a:chExt cx="0" cy="0"/>
        </a:xfrm>
      </p:grpSpPr>
      <p:grpSp>
        <p:nvGrpSpPr>
          <p:cNvPr id="279" name="Google Shape;279;g3e5fe921f1f_0_0"/>
          <p:cNvGrpSpPr/>
          <p:nvPr/>
        </p:nvGrpSpPr>
        <p:grpSpPr>
          <a:xfrm>
            <a:off x="239251" y="217622"/>
            <a:ext cx="17823902" cy="9830606"/>
            <a:chOff x="0" y="0"/>
            <a:chExt cx="2924684" cy="1613082"/>
          </a:xfrm>
        </p:grpSpPr>
        <p:sp>
          <p:nvSpPr>
            <p:cNvPr id="280" name="Google Shape;280;g3e5fe921f1f_0_0"/>
            <p:cNvSpPr/>
            <p:nvPr/>
          </p:nvSpPr>
          <p:spPr>
            <a:xfrm>
              <a:off x="0" y="0"/>
              <a:ext cx="2924684" cy="1613082"/>
            </a:xfrm>
            <a:custGeom>
              <a:rect b="b" l="l" r="r" t="t"/>
              <a:pathLst>
                <a:path extrusionOk="0" h="1613082" w="2924684">
                  <a:moveTo>
                    <a:pt x="2845266" y="0"/>
                  </a:moveTo>
                  <a:lnTo>
                    <a:pt x="79418" y="0"/>
                  </a:lnTo>
                  <a:cubicBezTo>
                    <a:pt x="79418" y="43699"/>
                    <a:pt x="44079" y="79418"/>
                    <a:pt x="0" y="79418"/>
                  </a:cubicBezTo>
                  <a:lnTo>
                    <a:pt x="0" y="1533664"/>
                  </a:lnTo>
                  <a:cubicBezTo>
                    <a:pt x="43699" y="1533664"/>
                    <a:pt x="79418" y="1569003"/>
                    <a:pt x="79418" y="1613082"/>
                  </a:cubicBezTo>
                  <a:lnTo>
                    <a:pt x="2845266" y="1613082"/>
                  </a:lnTo>
                  <a:cubicBezTo>
                    <a:pt x="2845266" y="1569383"/>
                    <a:pt x="2880605" y="1533664"/>
                    <a:pt x="2924684" y="1533664"/>
                  </a:cubicBezTo>
                  <a:lnTo>
                    <a:pt x="2924684" y="79418"/>
                  </a:lnTo>
                  <a:cubicBezTo>
                    <a:pt x="2880984" y="79418"/>
                    <a:pt x="2845266" y="44079"/>
                    <a:pt x="2845266" y="0"/>
                  </a:cubicBezTo>
                  <a:close/>
                </a:path>
              </a:pathLst>
            </a:custGeom>
            <a:noFill/>
            <a:ln cap="sq" cmpd="sng" w="38100">
              <a:solidFill>
                <a:srgbClr val="5533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1" name="Google Shape;281;g3e5fe921f1f_0_0"/>
            <p:cNvSpPr txBox="1"/>
            <p:nvPr/>
          </p:nvSpPr>
          <p:spPr>
            <a:xfrm>
              <a:off x="38100" y="0"/>
              <a:ext cx="2848500" cy="1575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82" name="Google Shape;282;g3e5fe921f1f_0_0"/>
          <p:cNvCxnSpPr/>
          <p:nvPr/>
        </p:nvCxnSpPr>
        <p:spPr>
          <a:xfrm>
            <a:off x="1295752" y="2043170"/>
            <a:ext cx="13275900" cy="0"/>
          </a:xfrm>
          <a:prstGeom prst="straightConnector1">
            <a:avLst/>
          </a:prstGeom>
          <a:noFill/>
          <a:ln cap="flat" cmpd="sng" w="38100">
            <a:solidFill>
              <a:srgbClr val="553320"/>
            </a:solidFill>
            <a:prstDash val="solid"/>
            <a:round/>
            <a:headEnd len="lg" w="lg" type="diamond"/>
            <a:tailEnd len="lg" w="lg" type="diamond"/>
          </a:ln>
        </p:spPr>
      </p:cxnSp>
      <p:sp>
        <p:nvSpPr>
          <p:cNvPr id="283" name="Google Shape;283;g3e5fe921f1f_0_0"/>
          <p:cNvSpPr txBox="1"/>
          <p:nvPr/>
        </p:nvSpPr>
        <p:spPr>
          <a:xfrm>
            <a:off x="1694901" y="746156"/>
            <a:ext cx="13687800" cy="1102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it-IT" sz="7160">
                <a:solidFill>
                  <a:srgbClr val="553320"/>
                </a:solidFill>
                <a:latin typeface="Anton"/>
                <a:ea typeface="Anton"/>
                <a:cs typeface="Anton"/>
                <a:sym typeface="Anton"/>
              </a:rPr>
              <a:t>MALTAZIONE</a:t>
            </a:r>
            <a:endParaRPr sz="7160" u="none" strike="noStrike">
              <a:solidFill>
                <a:srgbClr val="553320"/>
              </a:solidFill>
              <a:latin typeface="Anton"/>
              <a:ea typeface="Anton"/>
              <a:cs typeface="Anton"/>
              <a:sym typeface="Anton"/>
            </a:endParaRPr>
          </a:p>
        </p:txBody>
      </p:sp>
      <p:sp>
        <p:nvSpPr>
          <p:cNvPr id="284" name="Google Shape;284;g3e5fe921f1f_0_0"/>
          <p:cNvSpPr txBox="1"/>
          <p:nvPr/>
        </p:nvSpPr>
        <p:spPr>
          <a:xfrm>
            <a:off x="790900" y="2447150"/>
            <a:ext cx="16684800" cy="3030300"/>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lang="it-IT" sz="2800">
                <a:solidFill>
                  <a:schemeClr val="dk1"/>
                </a:solidFill>
                <a:latin typeface="Calibri"/>
                <a:ea typeface="Calibri"/>
                <a:cs typeface="Calibri"/>
                <a:sym typeface="Calibri"/>
              </a:rPr>
              <a:t>Nel caso dei </a:t>
            </a:r>
            <a:r>
              <a:rPr b="1" lang="it-IT" sz="2800">
                <a:solidFill>
                  <a:schemeClr val="dk1"/>
                </a:solidFill>
                <a:latin typeface="Calibri"/>
                <a:ea typeface="Calibri"/>
                <a:cs typeface="Calibri"/>
                <a:sym typeface="Calibri"/>
              </a:rPr>
              <a:t>malti base chiari</a:t>
            </a:r>
            <a:r>
              <a:rPr lang="it-IT" sz="2800">
                <a:solidFill>
                  <a:schemeClr val="dk1"/>
                </a:solidFill>
                <a:latin typeface="Calibri"/>
                <a:ea typeface="Calibri"/>
                <a:cs typeface="Calibri"/>
                <a:sym typeface="Calibri"/>
              </a:rPr>
              <a:t>, la temperatura dell’aria calda viene mantenuta relativamente bassa (circa 49–66 °C) per preservare gli enzimi e ottenere malti dal colore chiaro, con aromi delicati che ricordano il cereale fresco o la crosta di pane, tipici dei malti utilizzati nelle birre Pilsner e Pale Ale.</a:t>
            </a:r>
            <a:endParaRPr sz="2800"/>
          </a:p>
          <a:p>
            <a:pPr indent="0" lvl="0" marL="0" marR="0" rtl="0" algn="just">
              <a:spcBef>
                <a:spcPts val="0"/>
              </a:spcBef>
              <a:spcAft>
                <a:spcPts val="0"/>
              </a:spcAft>
              <a:buNone/>
            </a:pPr>
            <a:br>
              <a:rPr lang="it-IT" sz="2800">
                <a:solidFill>
                  <a:schemeClr val="dk1"/>
                </a:solidFill>
                <a:latin typeface="Calibri"/>
                <a:ea typeface="Calibri"/>
                <a:cs typeface="Calibri"/>
                <a:sym typeface="Calibri"/>
              </a:rPr>
            </a:br>
            <a:r>
              <a:rPr lang="it-IT" sz="2800">
                <a:solidFill>
                  <a:schemeClr val="dk1"/>
                </a:solidFill>
                <a:latin typeface="Calibri"/>
                <a:ea typeface="Calibri"/>
                <a:cs typeface="Calibri"/>
                <a:sym typeface="Calibri"/>
              </a:rPr>
              <a:t>Temperature più elevate vengono invece utilizzate per produrre </a:t>
            </a:r>
            <a:r>
              <a:rPr b="1" lang="it-IT" sz="2800">
                <a:solidFill>
                  <a:schemeClr val="dk1"/>
                </a:solidFill>
                <a:latin typeface="Calibri"/>
                <a:ea typeface="Calibri"/>
                <a:cs typeface="Calibri"/>
                <a:sym typeface="Calibri"/>
              </a:rPr>
              <a:t>malti speciali tostati</a:t>
            </a:r>
            <a:r>
              <a:rPr lang="it-IT" sz="2800">
                <a:solidFill>
                  <a:schemeClr val="dk1"/>
                </a:solidFill>
                <a:latin typeface="Calibri"/>
                <a:ea typeface="Calibri"/>
                <a:cs typeface="Calibri"/>
                <a:sym typeface="Calibri"/>
              </a:rPr>
              <a:t>. In queste condizioni si attivano reazioni chimiche, come le </a:t>
            </a:r>
            <a:r>
              <a:rPr lang="it-IT" sz="2800">
                <a:solidFill>
                  <a:schemeClr val="dk1"/>
                </a:solidFill>
                <a:latin typeface="Calibri"/>
                <a:ea typeface="Calibri"/>
                <a:cs typeface="Calibri"/>
                <a:sym typeface="Calibri"/>
              </a:rPr>
              <a:t>reazioni di Maillard</a:t>
            </a:r>
            <a:r>
              <a:rPr lang="it-IT" sz="2800">
                <a:solidFill>
                  <a:schemeClr val="dk1"/>
                </a:solidFill>
                <a:latin typeface="Calibri"/>
                <a:ea typeface="Calibri"/>
                <a:cs typeface="Calibri"/>
                <a:sym typeface="Calibri"/>
              </a:rPr>
              <a:t>, che generano composti aromatici più complessi e conferiscono al malto note di caramello, caffè, cacao o cioccolato.</a:t>
            </a:r>
            <a:endParaRPr sz="2800">
              <a:solidFill>
                <a:srgbClr val="553320"/>
              </a:solidFill>
              <a:latin typeface="Arial"/>
              <a:ea typeface="Arial"/>
              <a:cs typeface="Arial"/>
              <a:sym typeface="Arial"/>
            </a:endParaRPr>
          </a:p>
        </p:txBody>
      </p:sp>
      <p:pic>
        <p:nvPicPr>
          <p:cNvPr id="285" name="Google Shape;285;g3e5fe921f1f_0_0" title="Gemini_Generated_Image_x9yi9ex9yi9ex9yi.png"/>
          <p:cNvPicPr preferRelativeResize="0"/>
          <p:nvPr/>
        </p:nvPicPr>
        <p:blipFill rotWithShape="1">
          <a:blip r:embed="rId3">
            <a:alphaModFix/>
          </a:blip>
          <a:srcRect b="5017" l="3708" r="50740" t="11650"/>
          <a:stretch/>
        </p:blipFill>
        <p:spPr>
          <a:xfrm>
            <a:off x="2236976" y="5637300"/>
            <a:ext cx="5057172" cy="4083774"/>
          </a:xfrm>
          <a:prstGeom prst="rect">
            <a:avLst/>
          </a:prstGeom>
          <a:noFill/>
          <a:ln>
            <a:noFill/>
          </a:ln>
        </p:spPr>
      </p:pic>
      <p:pic>
        <p:nvPicPr>
          <p:cNvPr id="286" name="Google Shape;286;g3e5fe921f1f_0_0" title="Gemini_Generated_Image_x9yi9ex9yi9ex9yi.png"/>
          <p:cNvPicPr preferRelativeResize="0"/>
          <p:nvPr/>
        </p:nvPicPr>
        <p:blipFill rotWithShape="1">
          <a:blip r:embed="rId3">
            <a:alphaModFix/>
          </a:blip>
          <a:srcRect b="3613" l="50840" r="3608" t="10968"/>
          <a:stretch/>
        </p:blipFill>
        <p:spPr>
          <a:xfrm>
            <a:off x="9818050" y="5586171"/>
            <a:ext cx="5057172" cy="4186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027"/>
        </a:solidFill>
      </p:bgPr>
    </p:bg>
    <p:spTree>
      <p:nvGrpSpPr>
        <p:cNvPr id="290" name="Shape 290"/>
        <p:cNvGrpSpPr/>
        <p:nvPr/>
      </p:nvGrpSpPr>
      <p:grpSpPr>
        <a:xfrm>
          <a:off x="0" y="0"/>
          <a:ext cx="0" cy="0"/>
          <a:chOff x="0" y="0"/>
          <a:chExt cx="0" cy="0"/>
        </a:xfrm>
      </p:grpSpPr>
      <p:grpSp>
        <p:nvGrpSpPr>
          <p:cNvPr id="291" name="Google Shape;291;g3cc6c40a05a_0_153"/>
          <p:cNvGrpSpPr/>
          <p:nvPr/>
        </p:nvGrpSpPr>
        <p:grpSpPr>
          <a:xfrm>
            <a:off x="239251" y="217622"/>
            <a:ext cx="17823902" cy="9830606"/>
            <a:chOff x="0" y="0"/>
            <a:chExt cx="2924684" cy="1613082"/>
          </a:xfrm>
        </p:grpSpPr>
        <p:sp>
          <p:nvSpPr>
            <p:cNvPr id="292" name="Google Shape;292;g3cc6c40a05a_0_153"/>
            <p:cNvSpPr/>
            <p:nvPr/>
          </p:nvSpPr>
          <p:spPr>
            <a:xfrm>
              <a:off x="0" y="0"/>
              <a:ext cx="2924684" cy="1613082"/>
            </a:xfrm>
            <a:custGeom>
              <a:rect b="b" l="l" r="r" t="t"/>
              <a:pathLst>
                <a:path extrusionOk="0" h="1613082" w="2924684">
                  <a:moveTo>
                    <a:pt x="2845266" y="0"/>
                  </a:moveTo>
                  <a:lnTo>
                    <a:pt x="79418" y="0"/>
                  </a:lnTo>
                  <a:cubicBezTo>
                    <a:pt x="79418" y="43699"/>
                    <a:pt x="44079" y="79418"/>
                    <a:pt x="0" y="79418"/>
                  </a:cubicBezTo>
                  <a:lnTo>
                    <a:pt x="0" y="1533664"/>
                  </a:lnTo>
                  <a:cubicBezTo>
                    <a:pt x="43699" y="1533664"/>
                    <a:pt x="79418" y="1569003"/>
                    <a:pt x="79418" y="1613082"/>
                  </a:cubicBezTo>
                  <a:lnTo>
                    <a:pt x="2845266" y="1613082"/>
                  </a:lnTo>
                  <a:cubicBezTo>
                    <a:pt x="2845266" y="1569383"/>
                    <a:pt x="2880605" y="1533664"/>
                    <a:pt x="2924684" y="1533664"/>
                  </a:cubicBezTo>
                  <a:lnTo>
                    <a:pt x="2924684" y="79418"/>
                  </a:lnTo>
                  <a:cubicBezTo>
                    <a:pt x="2880984" y="79418"/>
                    <a:pt x="2845266" y="44079"/>
                    <a:pt x="2845266" y="0"/>
                  </a:cubicBezTo>
                  <a:close/>
                </a:path>
              </a:pathLst>
            </a:custGeom>
            <a:noFill/>
            <a:ln cap="sq" cmpd="sng" w="38100">
              <a:solidFill>
                <a:srgbClr val="5533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3" name="Google Shape;293;g3cc6c40a05a_0_153"/>
            <p:cNvSpPr txBox="1"/>
            <p:nvPr/>
          </p:nvSpPr>
          <p:spPr>
            <a:xfrm>
              <a:off x="38100" y="0"/>
              <a:ext cx="2848500" cy="1575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94" name="Google Shape;294;g3cc6c40a05a_0_153"/>
          <p:cNvCxnSpPr/>
          <p:nvPr/>
        </p:nvCxnSpPr>
        <p:spPr>
          <a:xfrm>
            <a:off x="1295752" y="2043170"/>
            <a:ext cx="13275900" cy="0"/>
          </a:xfrm>
          <a:prstGeom prst="straightConnector1">
            <a:avLst/>
          </a:prstGeom>
          <a:noFill/>
          <a:ln cap="flat" cmpd="sng" w="38100">
            <a:solidFill>
              <a:srgbClr val="553320"/>
            </a:solidFill>
            <a:prstDash val="solid"/>
            <a:round/>
            <a:headEnd len="lg" w="lg" type="diamond"/>
            <a:tailEnd len="lg" w="lg" type="diamond"/>
          </a:ln>
        </p:spPr>
      </p:cxnSp>
      <p:sp>
        <p:nvSpPr>
          <p:cNvPr id="295" name="Google Shape;295;g3cc6c40a05a_0_153"/>
          <p:cNvSpPr txBox="1"/>
          <p:nvPr/>
        </p:nvSpPr>
        <p:spPr>
          <a:xfrm>
            <a:off x="1694901" y="746156"/>
            <a:ext cx="13687800" cy="1102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it-IT" sz="7160">
                <a:solidFill>
                  <a:srgbClr val="553320"/>
                </a:solidFill>
                <a:latin typeface="Anton"/>
                <a:ea typeface="Anton"/>
                <a:cs typeface="Anton"/>
                <a:sym typeface="Anton"/>
              </a:rPr>
              <a:t>Il DOPPIO MALTO</a:t>
            </a:r>
            <a:endParaRPr sz="7160" u="none" strike="noStrike">
              <a:solidFill>
                <a:srgbClr val="553320"/>
              </a:solidFill>
              <a:latin typeface="Anton"/>
              <a:ea typeface="Anton"/>
              <a:cs typeface="Anton"/>
              <a:sym typeface="Anton"/>
            </a:endParaRPr>
          </a:p>
        </p:txBody>
      </p:sp>
      <p:sp>
        <p:nvSpPr>
          <p:cNvPr id="296" name="Google Shape;296;g3cc6c40a05a_0_153"/>
          <p:cNvSpPr txBox="1"/>
          <p:nvPr/>
        </p:nvSpPr>
        <p:spPr>
          <a:xfrm>
            <a:off x="880350" y="2238000"/>
            <a:ext cx="16527300" cy="4740900"/>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lang="it-IT" sz="2800">
                <a:solidFill>
                  <a:schemeClr val="dk1"/>
                </a:solidFill>
                <a:latin typeface="Calibri"/>
                <a:ea typeface="Calibri"/>
                <a:cs typeface="Calibri"/>
                <a:sym typeface="Calibri"/>
              </a:rPr>
              <a:t>La birra doppio malto è un concetto esclusivamente italiano e nasce dalla necessità dello Stato di regolamentare la produzione, la commercializzazione e la tassazione della birra in Italia. A livello internazionale non esiste una categoria standardizzata di birre "doppio malto", infatti questa designazione non offre dettagli significativi sulla birra in sé, come il suo sapore o il suo grado alcolico effettivo.</a:t>
            </a:r>
            <a:endParaRPr sz="2800">
              <a:solidFill>
                <a:schemeClr val="dk1"/>
              </a:solidFill>
              <a:latin typeface="Calibri"/>
              <a:ea typeface="Calibri"/>
              <a:cs typeface="Calibri"/>
              <a:sym typeface="Calibri"/>
            </a:endParaRPr>
          </a:p>
          <a:p>
            <a:pPr indent="0" lvl="0" marL="0" marR="0" rtl="0" algn="just">
              <a:spcBef>
                <a:spcPts val="0"/>
              </a:spcBef>
              <a:spcAft>
                <a:spcPts val="0"/>
              </a:spcAft>
              <a:buNone/>
            </a:pPr>
            <a:r>
              <a:rPr lang="it-IT" sz="2800">
                <a:solidFill>
                  <a:schemeClr val="dk1"/>
                </a:solidFill>
                <a:latin typeface="Calibri"/>
                <a:ea typeface="Calibri"/>
                <a:cs typeface="Calibri"/>
                <a:sym typeface="Calibri"/>
              </a:rPr>
              <a:t>La legge italiana definisce la birra doppio malto in base a due principali parametri: il grado plato e il titolo alcolometrico volumico. </a:t>
            </a:r>
            <a:endParaRPr sz="2800">
              <a:solidFill>
                <a:schemeClr val="dk1"/>
              </a:solidFill>
              <a:latin typeface="Calibri"/>
              <a:ea typeface="Calibri"/>
              <a:cs typeface="Calibri"/>
              <a:sym typeface="Calibri"/>
            </a:endParaRPr>
          </a:p>
          <a:p>
            <a:pPr indent="0" lvl="0" marL="0" marR="0" rtl="0" algn="just">
              <a:spcBef>
                <a:spcPts val="0"/>
              </a:spcBef>
              <a:spcAft>
                <a:spcPts val="0"/>
              </a:spcAft>
              <a:buNone/>
            </a:pPr>
            <a:r>
              <a:rPr lang="it-IT" sz="2800">
                <a:solidFill>
                  <a:schemeClr val="dk1"/>
                </a:solidFill>
                <a:latin typeface="Calibri"/>
                <a:ea typeface="Calibri"/>
                <a:cs typeface="Calibri"/>
                <a:sym typeface="Calibri"/>
              </a:rPr>
              <a:t>Il grado plato è un’unità di misura della densità di un fluido. Si utilizza per esprimere la concentrazione di zuccheri disciolti in una soluzione liquida ed è utilizzato per monitorare e controllare il processo di fermentazione, mentre il titolo alcolometrico volumico indica la percentuale di alcol presente nella birra. Una birra doppio malto, secondo la legge italiana, ha un titolo alcolometrico volumico superiore al 3,5% e un grado plato maggiore di 14,5.</a:t>
            </a:r>
            <a:endParaRPr sz="2800">
              <a:solidFill>
                <a:schemeClr val="dk1"/>
              </a:solidFill>
              <a:latin typeface="Calibri"/>
              <a:ea typeface="Calibri"/>
              <a:cs typeface="Calibri"/>
              <a:sym typeface="Calibri"/>
            </a:endParaRPr>
          </a:p>
          <a:p>
            <a:pPr indent="0" lvl="0" marL="0" marR="0" rtl="0" algn="just">
              <a:spcBef>
                <a:spcPts val="0"/>
              </a:spcBef>
              <a:spcAft>
                <a:spcPts val="0"/>
              </a:spcAft>
              <a:buNone/>
            </a:pPr>
            <a:r>
              <a:t/>
            </a:r>
            <a:endParaRPr sz="2800">
              <a:solidFill>
                <a:schemeClr val="dk1"/>
              </a:solidFill>
              <a:latin typeface="Calibri"/>
              <a:ea typeface="Calibri"/>
              <a:cs typeface="Calibri"/>
              <a:sym typeface="Calibri"/>
            </a:endParaRPr>
          </a:p>
        </p:txBody>
      </p:sp>
      <p:pic>
        <p:nvPicPr>
          <p:cNvPr id="297" name="Google Shape;297;g3cc6c40a05a_0_153"/>
          <p:cNvPicPr preferRelativeResize="0"/>
          <p:nvPr/>
        </p:nvPicPr>
        <p:blipFill rotWithShape="1">
          <a:blip r:embed="rId3">
            <a:alphaModFix/>
          </a:blip>
          <a:srcRect b="0" l="0" r="0" t="0"/>
          <a:stretch/>
        </p:blipFill>
        <p:spPr>
          <a:xfrm>
            <a:off x="3234975" y="6676513"/>
            <a:ext cx="11818050" cy="325068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027"/>
        </a:solidFill>
      </p:bgPr>
    </p:bg>
    <p:spTree>
      <p:nvGrpSpPr>
        <p:cNvPr id="301" name="Shape 301"/>
        <p:cNvGrpSpPr/>
        <p:nvPr/>
      </p:nvGrpSpPr>
      <p:grpSpPr>
        <a:xfrm>
          <a:off x="0" y="0"/>
          <a:ext cx="0" cy="0"/>
          <a:chOff x="0" y="0"/>
          <a:chExt cx="0" cy="0"/>
        </a:xfrm>
      </p:grpSpPr>
      <p:grpSp>
        <p:nvGrpSpPr>
          <p:cNvPr id="302" name="Google Shape;302;p15"/>
          <p:cNvGrpSpPr/>
          <p:nvPr/>
        </p:nvGrpSpPr>
        <p:grpSpPr>
          <a:xfrm>
            <a:off x="239251" y="217622"/>
            <a:ext cx="17823958" cy="9830639"/>
            <a:chOff x="0" y="0"/>
            <a:chExt cx="2924684" cy="1613082"/>
          </a:xfrm>
        </p:grpSpPr>
        <p:sp>
          <p:nvSpPr>
            <p:cNvPr id="303" name="Google Shape;303;p15"/>
            <p:cNvSpPr/>
            <p:nvPr/>
          </p:nvSpPr>
          <p:spPr>
            <a:xfrm>
              <a:off x="0" y="0"/>
              <a:ext cx="2924684" cy="1613082"/>
            </a:xfrm>
            <a:custGeom>
              <a:rect b="b" l="l" r="r" t="t"/>
              <a:pathLst>
                <a:path extrusionOk="0" h="1613082" w="2924684">
                  <a:moveTo>
                    <a:pt x="2845266" y="0"/>
                  </a:moveTo>
                  <a:lnTo>
                    <a:pt x="79418" y="0"/>
                  </a:lnTo>
                  <a:cubicBezTo>
                    <a:pt x="79418" y="43699"/>
                    <a:pt x="44079" y="79418"/>
                    <a:pt x="0" y="79418"/>
                  </a:cubicBezTo>
                  <a:lnTo>
                    <a:pt x="0" y="1533664"/>
                  </a:lnTo>
                  <a:cubicBezTo>
                    <a:pt x="43699" y="1533664"/>
                    <a:pt x="79418" y="1569003"/>
                    <a:pt x="79418" y="1613082"/>
                  </a:cubicBezTo>
                  <a:lnTo>
                    <a:pt x="2845266" y="1613082"/>
                  </a:lnTo>
                  <a:cubicBezTo>
                    <a:pt x="2845266" y="1569383"/>
                    <a:pt x="2880605" y="1533664"/>
                    <a:pt x="2924684" y="1533664"/>
                  </a:cubicBezTo>
                  <a:lnTo>
                    <a:pt x="2924684" y="79418"/>
                  </a:lnTo>
                  <a:cubicBezTo>
                    <a:pt x="2880984" y="79418"/>
                    <a:pt x="2845266" y="44079"/>
                    <a:pt x="2845266" y="0"/>
                  </a:cubicBezTo>
                  <a:close/>
                </a:path>
              </a:pathLst>
            </a:custGeom>
            <a:noFill/>
            <a:ln cap="sq" cmpd="sng" w="38100">
              <a:solidFill>
                <a:srgbClr val="5533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15"/>
            <p:cNvSpPr txBox="1"/>
            <p:nvPr/>
          </p:nvSpPr>
          <p:spPr>
            <a:xfrm>
              <a:off x="38100" y="0"/>
              <a:ext cx="2848484" cy="157498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305" name="Google Shape;305;p15"/>
          <p:cNvCxnSpPr/>
          <p:nvPr/>
        </p:nvCxnSpPr>
        <p:spPr>
          <a:xfrm>
            <a:off x="1319952" y="2115770"/>
            <a:ext cx="13275900" cy="0"/>
          </a:xfrm>
          <a:prstGeom prst="straightConnector1">
            <a:avLst/>
          </a:prstGeom>
          <a:noFill/>
          <a:ln cap="flat" cmpd="sng" w="38100">
            <a:solidFill>
              <a:srgbClr val="553320"/>
            </a:solidFill>
            <a:prstDash val="solid"/>
            <a:round/>
            <a:headEnd len="lg" w="lg" type="diamond"/>
            <a:tailEnd len="lg" w="lg" type="diamond"/>
          </a:ln>
        </p:spPr>
      </p:cxnSp>
      <p:sp>
        <p:nvSpPr>
          <p:cNvPr id="306" name="Google Shape;306;p15"/>
          <p:cNvSpPr txBox="1"/>
          <p:nvPr/>
        </p:nvSpPr>
        <p:spPr>
          <a:xfrm>
            <a:off x="1767526" y="811081"/>
            <a:ext cx="13687800" cy="1102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it-IT" sz="7160">
                <a:solidFill>
                  <a:srgbClr val="553320"/>
                </a:solidFill>
                <a:latin typeface="Anton"/>
                <a:ea typeface="Anton"/>
                <a:cs typeface="Anton"/>
                <a:sym typeface="Anton"/>
              </a:rPr>
              <a:t>MACINAZIONE</a:t>
            </a:r>
            <a:endParaRPr sz="7160" u="none" strike="noStrike">
              <a:solidFill>
                <a:srgbClr val="553320"/>
              </a:solidFill>
              <a:latin typeface="Anton"/>
              <a:ea typeface="Anton"/>
              <a:cs typeface="Anton"/>
              <a:sym typeface="Anton"/>
            </a:endParaRPr>
          </a:p>
        </p:txBody>
      </p:sp>
      <p:sp>
        <p:nvSpPr>
          <p:cNvPr id="307" name="Google Shape;307;p15"/>
          <p:cNvSpPr txBox="1"/>
          <p:nvPr/>
        </p:nvSpPr>
        <p:spPr>
          <a:xfrm>
            <a:off x="830450" y="2476500"/>
            <a:ext cx="10308600" cy="7757700"/>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lang="it-IT" sz="2800">
                <a:solidFill>
                  <a:schemeClr val="dk1"/>
                </a:solidFill>
                <a:latin typeface="Calibri"/>
                <a:ea typeface="Calibri"/>
                <a:cs typeface="Calibri"/>
                <a:sym typeface="Calibri"/>
              </a:rPr>
              <a:t>Il cuore del chicco di malto (l'endosperma) contiene gli amidi che diventeranno il nutrimento per il lievito. Con la macinazione il malto d’orzo viene rotto per esporre l’amido al suo interno e prepararlo alla fase successiva di ammostamento. Tuttavia, a differenza della normale molitura del grano agricolo,</a:t>
            </a:r>
            <a:r>
              <a:rPr lang="it-IT" sz="2800">
                <a:solidFill>
                  <a:schemeClr val="dk1"/>
                </a:solidFill>
                <a:latin typeface="Calibri"/>
                <a:ea typeface="Calibri"/>
                <a:cs typeface="Calibri"/>
                <a:sym typeface="Calibri"/>
              </a:rPr>
              <a:t> la macinazione per la birra non deve ridurre il malto in farina.</a:t>
            </a:r>
            <a:r>
              <a:rPr lang="it-IT" sz="2800">
                <a:solidFill>
                  <a:schemeClr val="dk1"/>
                </a:solidFill>
                <a:latin typeface="Calibri"/>
                <a:ea typeface="Calibri"/>
                <a:cs typeface="Calibri"/>
                <a:sym typeface="Calibri"/>
              </a:rPr>
              <a:t> È di vitale importanza mantenere il più possibile intatta la buccia esterna del chicco, poiché svolge un ruolo meccanico essenziale nel processo produttivo</a:t>
            </a:r>
            <a:br>
              <a:rPr lang="it-IT" sz="2800">
                <a:solidFill>
                  <a:schemeClr val="dk1"/>
                </a:solidFill>
                <a:latin typeface="Calibri"/>
                <a:ea typeface="Calibri"/>
                <a:cs typeface="Calibri"/>
                <a:sym typeface="Calibri"/>
              </a:rPr>
            </a:br>
            <a:br>
              <a:rPr lang="it-IT" sz="2800">
                <a:solidFill>
                  <a:schemeClr val="dk1"/>
                </a:solidFill>
                <a:latin typeface="Calibri"/>
                <a:ea typeface="Calibri"/>
                <a:cs typeface="Calibri"/>
                <a:sym typeface="Calibri"/>
              </a:rPr>
            </a:br>
            <a:r>
              <a:rPr lang="it-IT" sz="2800">
                <a:solidFill>
                  <a:schemeClr val="dk1"/>
                </a:solidFill>
                <a:latin typeface="Calibri"/>
                <a:ea typeface="Calibri"/>
                <a:cs typeface="Calibri"/>
                <a:sym typeface="Calibri"/>
              </a:rPr>
              <a:t>Se preservata integra durante la rottura del chicco, la buccia si depositerà sul fondo della pentola al termine dell'ammostamento. Questo strato solido crea un vero e proprio "letto di trebbie" che agisce come un filtro naturale. Durante la fase di filtrazione (lo </a:t>
            </a:r>
            <a:r>
              <a:rPr i="1" lang="it-IT" sz="2800">
                <a:solidFill>
                  <a:schemeClr val="dk1"/>
                </a:solidFill>
                <a:latin typeface="Calibri"/>
                <a:ea typeface="Calibri"/>
                <a:cs typeface="Calibri"/>
                <a:sym typeface="Calibri"/>
              </a:rPr>
              <a:t>sparging</a:t>
            </a:r>
            <a:r>
              <a:rPr lang="it-IT" sz="2800">
                <a:solidFill>
                  <a:schemeClr val="dk1"/>
                </a:solidFill>
                <a:latin typeface="Calibri"/>
                <a:ea typeface="Calibri"/>
                <a:cs typeface="Calibri"/>
                <a:sym typeface="Calibri"/>
              </a:rPr>
              <a:t>), questo letto permette di separare in modo efficiente e pulito il mosto liquido e zuccherino dalle parti solide di scarto. Il contro principale è che non riducendo il chicco in polvere fine, si sacrifica una piccola percentuale di amidi che rimane inespressa.</a:t>
            </a:r>
            <a:br>
              <a:rPr lang="it-IT" sz="2800">
                <a:solidFill>
                  <a:schemeClr val="dk1"/>
                </a:solidFill>
                <a:latin typeface="Calibri"/>
                <a:ea typeface="Calibri"/>
                <a:cs typeface="Calibri"/>
                <a:sym typeface="Calibri"/>
              </a:rPr>
            </a:br>
            <a:endParaRPr sz="2800">
              <a:solidFill>
                <a:srgbClr val="553320"/>
              </a:solidFill>
              <a:latin typeface="Arial"/>
              <a:ea typeface="Arial"/>
              <a:cs typeface="Arial"/>
              <a:sym typeface="Arial"/>
            </a:endParaRPr>
          </a:p>
        </p:txBody>
      </p:sp>
      <p:pic>
        <p:nvPicPr>
          <p:cNvPr id="308" name="Google Shape;308;p15"/>
          <p:cNvPicPr preferRelativeResize="0"/>
          <p:nvPr/>
        </p:nvPicPr>
        <p:blipFill rotWithShape="1">
          <a:blip r:embed="rId3">
            <a:alphaModFix/>
          </a:blip>
          <a:srcRect b="0" l="31639" r="4508" t="0"/>
          <a:stretch/>
        </p:blipFill>
        <p:spPr>
          <a:xfrm>
            <a:off x="11865125" y="3385825"/>
            <a:ext cx="5688125" cy="5939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027"/>
        </a:solidFill>
      </p:bgPr>
    </p:bg>
    <p:spTree>
      <p:nvGrpSpPr>
        <p:cNvPr id="312" name="Shape 312"/>
        <p:cNvGrpSpPr/>
        <p:nvPr/>
      </p:nvGrpSpPr>
      <p:grpSpPr>
        <a:xfrm>
          <a:off x="0" y="0"/>
          <a:ext cx="0" cy="0"/>
          <a:chOff x="0" y="0"/>
          <a:chExt cx="0" cy="0"/>
        </a:xfrm>
      </p:grpSpPr>
      <p:cxnSp>
        <p:nvCxnSpPr>
          <p:cNvPr id="313" name="Google Shape;313;p16"/>
          <p:cNvCxnSpPr/>
          <p:nvPr/>
        </p:nvCxnSpPr>
        <p:spPr>
          <a:xfrm>
            <a:off x="1295776" y="1636945"/>
            <a:ext cx="13275900" cy="0"/>
          </a:xfrm>
          <a:prstGeom prst="straightConnector1">
            <a:avLst/>
          </a:prstGeom>
          <a:noFill/>
          <a:ln cap="flat" cmpd="sng" w="38100">
            <a:solidFill>
              <a:srgbClr val="553320"/>
            </a:solidFill>
            <a:prstDash val="solid"/>
            <a:round/>
            <a:headEnd len="lg" w="lg" type="diamond"/>
            <a:tailEnd len="lg" w="lg" type="diamond"/>
          </a:ln>
        </p:spPr>
      </p:cxnSp>
      <p:sp>
        <p:nvSpPr>
          <p:cNvPr id="314" name="Google Shape;314;p16"/>
          <p:cNvSpPr txBox="1"/>
          <p:nvPr/>
        </p:nvSpPr>
        <p:spPr>
          <a:xfrm>
            <a:off x="1694900" y="534740"/>
            <a:ext cx="13687800" cy="1102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it-IT" sz="7160">
                <a:solidFill>
                  <a:srgbClr val="553320"/>
                </a:solidFill>
                <a:latin typeface="Anton"/>
                <a:ea typeface="Anton"/>
                <a:cs typeface="Anton"/>
                <a:sym typeface="Anton"/>
              </a:rPr>
              <a:t>AMMOSTAMENTO</a:t>
            </a:r>
            <a:endParaRPr sz="7160" u="none" strike="noStrike">
              <a:solidFill>
                <a:srgbClr val="553320"/>
              </a:solidFill>
              <a:latin typeface="Anton"/>
              <a:ea typeface="Anton"/>
              <a:cs typeface="Anton"/>
              <a:sym typeface="Anton"/>
            </a:endParaRPr>
          </a:p>
        </p:txBody>
      </p:sp>
      <p:sp>
        <p:nvSpPr>
          <p:cNvPr id="315" name="Google Shape;315;p16"/>
          <p:cNvSpPr txBox="1"/>
          <p:nvPr/>
        </p:nvSpPr>
        <p:spPr>
          <a:xfrm>
            <a:off x="482325" y="1940975"/>
            <a:ext cx="10608300" cy="7580700"/>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lang="it-IT" sz="2600">
                <a:solidFill>
                  <a:schemeClr val="dk1"/>
                </a:solidFill>
                <a:latin typeface="Calibri"/>
                <a:ea typeface="Calibri"/>
                <a:cs typeface="Calibri"/>
                <a:sym typeface="Calibri"/>
              </a:rPr>
              <a:t>Dopo la macinazione, il malto viene miscelato con acqua calda per avviare l’ammostamento. L’obiettivo, in questa fase, è quello di convertire l’amido, naturalmente contenuto nel malto d’orzo, in </a:t>
            </a:r>
            <a:r>
              <a:rPr lang="it-IT" sz="2600">
                <a:solidFill>
                  <a:schemeClr val="dk1"/>
                </a:solidFill>
                <a:latin typeface="Calibri"/>
                <a:ea typeface="Calibri"/>
                <a:cs typeface="Calibri"/>
                <a:sym typeface="Calibri"/>
              </a:rPr>
              <a:t>zuccheri fermentabili,</a:t>
            </a:r>
            <a:r>
              <a:rPr lang="it-IT" sz="2600">
                <a:solidFill>
                  <a:schemeClr val="dk1"/>
                </a:solidFill>
                <a:latin typeface="Calibri"/>
                <a:ea typeface="Calibri"/>
                <a:cs typeface="Calibri"/>
                <a:sym typeface="Calibri"/>
              </a:rPr>
              <a:t> creando un liquido zuccherino chiamato </a:t>
            </a:r>
            <a:r>
              <a:rPr lang="it-IT" sz="2600">
                <a:solidFill>
                  <a:schemeClr val="dk1"/>
                </a:solidFill>
                <a:latin typeface="Calibri"/>
                <a:ea typeface="Calibri"/>
                <a:cs typeface="Calibri"/>
                <a:sym typeface="Calibri"/>
              </a:rPr>
              <a:t>mosto</a:t>
            </a:r>
            <a:r>
              <a:rPr lang="it-IT" sz="2600">
                <a:solidFill>
                  <a:schemeClr val="dk1"/>
                </a:solidFill>
                <a:latin typeface="Calibri"/>
                <a:ea typeface="Calibri"/>
                <a:cs typeface="Calibri"/>
                <a:sym typeface="Calibri"/>
              </a:rPr>
              <a:t>.</a:t>
            </a:r>
            <a:endParaRPr b="1" sz="2600">
              <a:solidFill>
                <a:schemeClr val="dk1"/>
              </a:solidFill>
              <a:latin typeface="Calibri"/>
              <a:ea typeface="Calibri"/>
              <a:cs typeface="Calibri"/>
              <a:sym typeface="Calibri"/>
            </a:endParaRPr>
          </a:p>
          <a:p>
            <a:pPr indent="-444500" lvl="0" marL="457200" marR="0" rtl="0" algn="just">
              <a:spcBef>
                <a:spcPts val="2400"/>
              </a:spcBef>
              <a:spcAft>
                <a:spcPts val="0"/>
              </a:spcAft>
              <a:buClr>
                <a:schemeClr val="dk1"/>
              </a:buClr>
              <a:buSzPts val="2600"/>
              <a:buFont typeface="Arial"/>
              <a:buChar char="•"/>
            </a:pPr>
            <a:r>
              <a:rPr b="1" lang="it-IT" sz="2600">
                <a:solidFill>
                  <a:schemeClr val="dk1"/>
                </a:solidFill>
                <a:latin typeface="Calibri"/>
                <a:ea typeface="Calibri"/>
                <a:cs typeface="Calibri"/>
                <a:sym typeface="Calibri"/>
              </a:rPr>
              <a:t>Metodo per infusione</a:t>
            </a:r>
            <a:r>
              <a:rPr lang="it-IT" sz="2600">
                <a:solidFill>
                  <a:schemeClr val="dk1"/>
                </a:solidFill>
                <a:latin typeface="Calibri"/>
                <a:ea typeface="Calibri"/>
                <a:cs typeface="Calibri"/>
                <a:sym typeface="Calibri"/>
              </a:rPr>
              <a:t>: È l'approccio più diffuso. Prevede il riscaldamento progressivo e uniforme dell'intera miscela di acqua e malto all'interno dello stesso tino.</a:t>
            </a:r>
            <a:endParaRPr b="1" sz="2600">
              <a:solidFill>
                <a:schemeClr val="dk1"/>
              </a:solidFill>
              <a:latin typeface="Calibri"/>
              <a:ea typeface="Calibri"/>
              <a:cs typeface="Calibri"/>
              <a:sym typeface="Calibri"/>
            </a:endParaRPr>
          </a:p>
          <a:p>
            <a:pPr indent="-444500" lvl="0" marL="457200" marR="0" rtl="0" algn="just">
              <a:spcBef>
                <a:spcPts val="1200"/>
              </a:spcBef>
              <a:spcAft>
                <a:spcPts val="0"/>
              </a:spcAft>
              <a:buClr>
                <a:schemeClr val="dk1"/>
              </a:buClr>
              <a:buSzPts val="2600"/>
              <a:buFont typeface="Arial"/>
              <a:buChar char="•"/>
            </a:pPr>
            <a:r>
              <a:rPr b="1" lang="it-IT" sz="2600">
                <a:solidFill>
                  <a:schemeClr val="dk1"/>
                </a:solidFill>
                <a:latin typeface="Calibri"/>
                <a:ea typeface="Calibri"/>
                <a:cs typeface="Calibri"/>
                <a:sym typeface="Calibri"/>
              </a:rPr>
              <a:t>Metodo per decozione</a:t>
            </a:r>
            <a:r>
              <a:rPr lang="it-IT" sz="2600">
                <a:solidFill>
                  <a:schemeClr val="dk1"/>
                </a:solidFill>
                <a:latin typeface="Calibri"/>
                <a:ea typeface="Calibri"/>
                <a:cs typeface="Calibri"/>
                <a:sym typeface="Calibri"/>
              </a:rPr>
              <a:t>: È una pratica tradizionale (tipica degli stili mitteleuropei), molto complessa e ad alta intensità energetica. Una frazione quantificata della miscela viene fisicamente prelevata dal tino principale, trasferita in una caldaia separata per essere portata a ebollizione, e successivamente pompata di nuovo nella massa originaria per innalzare la temperatura complessiva.</a:t>
            </a:r>
            <a:endParaRPr sz="2600"/>
          </a:p>
          <a:p>
            <a:pPr indent="0" lvl="0" marL="0" marR="0" rtl="0" algn="just">
              <a:spcBef>
                <a:spcPts val="2400"/>
              </a:spcBef>
              <a:spcAft>
                <a:spcPts val="0"/>
              </a:spcAft>
              <a:buNone/>
            </a:pPr>
            <a:r>
              <a:rPr lang="it-IT" sz="2600">
                <a:solidFill>
                  <a:schemeClr val="dk1"/>
                </a:solidFill>
                <a:latin typeface="Calibri"/>
                <a:ea typeface="Calibri"/>
                <a:cs typeface="Calibri"/>
                <a:sym typeface="Calibri"/>
              </a:rPr>
              <a:t>La decozione può prolungare i tempi di ciclo fino a 4 ore, bloccando di fatto la capacità produttiva dell'impianto. Tuttavia, favorisce uno sviluppo massiccio di melanoidine e aromi estremamente complessi. I maggiori costi energetici e l'ammortamento dei macchinari aggiuntivi (la caldaia di decozione) si giustificano solo per prodotti posizionati in fasce di mercato superiori.</a:t>
            </a:r>
            <a:endParaRPr sz="2600"/>
          </a:p>
        </p:txBody>
      </p:sp>
      <p:pic>
        <p:nvPicPr>
          <p:cNvPr id="316" name="Google Shape;316;p16"/>
          <p:cNvPicPr preferRelativeResize="0"/>
          <p:nvPr/>
        </p:nvPicPr>
        <p:blipFill>
          <a:blip r:embed="rId3">
            <a:alphaModFix/>
          </a:blip>
          <a:stretch>
            <a:fillRect/>
          </a:stretch>
        </p:blipFill>
        <p:spPr>
          <a:xfrm>
            <a:off x="11375225" y="3392550"/>
            <a:ext cx="6760374" cy="5070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027"/>
        </a:solidFill>
      </p:bgPr>
    </p:bg>
    <p:spTree>
      <p:nvGrpSpPr>
        <p:cNvPr id="320" name="Shape 320"/>
        <p:cNvGrpSpPr/>
        <p:nvPr/>
      </p:nvGrpSpPr>
      <p:grpSpPr>
        <a:xfrm>
          <a:off x="0" y="0"/>
          <a:ext cx="0" cy="0"/>
          <a:chOff x="0" y="0"/>
          <a:chExt cx="0" cy="0"/>
        </a:xfrm>
      </p:grpSpPr>
      <p:grpSp>
        <p:nvGrpSpPr>
          <p:cNvPr id="321" name="Google Shape;321;p17"/>
          <p:cNvGrpSpPr/>
          <p:nvPr/>
        </p:nvGrpSpPr>
        <p:grpSpPr>
          <a:xfrm>
            <a:off x="239251" y="217622"/>
            <a:ext cx="17823958" cy="9830639"/>
            <a:chOff x="0" y="0"/>
            <a:chExt cx="2924684" cy="1613082"/>
          </a:xfrm>
        </p:grpSpPr>
        <p:sp>
          <p:nvSpPr>
            <p:cNvPr id="322" name="Google Shape;322;p17"/>
            <p:cNvSpPr/>
            <p:nvPr/>
          </p:nvSpPr>
          <p:spPr>
            <a:xfrm>
              <a:off x="0" y="0"/>
              <a:ext cx="2924684" cy="1613082"/>
            </a:xfrm>
            <a:custGeom>
              <a:rect b="b" l="l" r="r" t="t"/>
              <a:pathLst>
                <a:path extrusionOk="0" h="1613082" w="2924684">
                  <a:moveTo>
                    <a:pt x="2845266" y="0"/>
                  </a:moveTo>
                  <a:lnTo>
                    <a:pt x="79418" y="0"/>
                  </a:lnTo>
                  <a:cubicBezTo>
                    <a:pt x="79418" y="43699"/>
                    <a:pt x="44079" y="79418"/>
                    <a:pt x="0" y="79418"/>
                  </a:cubicBezTo>
                  <a:lnTo>
                    <a:pt x="0" y="1533664"/>
                  </a:lnTo>
                  <a:cubicBezTo>
                    <a:pt x="43699" y="1533664"/>
                    <a:pt x="79418" y="1569003"/>
                    <a:pt x="79418" y="1613082"/>
                  </a:cubicBezTo>
                  <a:lnTo>
                    <a:pt x="2845266" y="1613082"/>
                  </a:lnTo>
                  <a:cubicBezTo>
                    <a:pt x="2845266" y="1569383"/>
                    <a:pt x="2880605" y="1533664"/>
                    <a:pt x="2924684" y="1533664"/>
                  </a:cubicBezTo>
                  <a:lnTo>
                    <a:pt x="2924684" y="79418"/>
                  </a:lnTo>
                  <a:cubicBezTo>
                    <a:pt x="2880984" y="79418"/>
                    <a:pt x="2845266" y="44079"/>
                    <a:pt x="2845266" y="0"/>
                  </a:cubicBezTo>
                  <a:close/>
                </a:path>
              </a:pathLst>
            </a:custGeom>
            <a:noFill/>
            <a:ln cap="sq" cmpd="sng" w="38100">
              <a:solidFill>
                <a:srgbClr val="5533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17"/>
            <p:cNvSpPr txBox="1"/>
            <p:nvPr/>
          </p:nvSpPr>
          <p:spPr>
            <a:xfrm>
              <a:off x="38100" y="0"/>
              <a:ext cx="2848484" cy="157498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324" name="Google Shape;324;p17"/>
          <p:cNvCxnSpPr/>
          <p:nvPr/>
        </p:nvCxnSpPr>
        <p:spPr>
          <a:xfrm>
            <a:off x="1368402" y="1970545"/>
            <a:ext cx="13275900" cy="0"/>
          </a:xfrm>
          <a:prstGeom prst="straightConnector1">
            <a:avLst/>
          </a:prstGeom>
          <a:noFill/>
          <a:ln cap="flat" cmpd="sng" w="38100">
            <a:solidFill>
              <a:srgbClr val="553320"/>
            </a:solidFill>
            <a:prstDash val="solid"/>
            <a:round/>
            <a:headEnd len="lg" w="lg" type="diamond"/>
            <a:tailEnd len="lg" w="lg" type="diamond"/>
          </a:ln>
        </p:spPr>
      </p:cxnSp>
      <p:sp>
        <p:nvSpPr>
          <p:cNvPr id="325" name="Google Shape;325;p17"/>
          <p:cNvSpPr txBox="1"/>
          <p:nvPr/>
        </p:nvSpPr>
        <p:spPr>
          <a:xfrm>
            <a:off x="1719126" y="690056"/>
            <a:ext cx="13687800" cy="1102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it-IT" sz="7160">
                <a:solidFill>
                  <a:srgbClr val="553320"/>
                </a:solidFill>
                <a:latin typeface="Anton"/>
                <a:ea typeface="Anton"/>
                <a:cs typeface="Anton"/>
                <a:sym typeface="Anton"/>
              </a:rPr>
              <a:t>BOLLITURA</a:t>
            </a:r>
            <a:endParaRPr/>
          </a:p>
        </p:txBody>
      </p:sp>
      <p:sp>
        <p:nvSpPr>
          <p:cNvPr id="326" name="Google Shape;326;p17"/>
          <p:cNvSpPr txBox="1"/>
          <p:nvPr/>
        </p:nvSpPr>
        <p:spPr>
          <a:xfrm>
            <a:off x="830447" y="2426913"/>
            <a:ext cx="10744200" cy="6864900"/>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lang="it-IT" sz="2600">
                <a:solidFill>
                  <a:schemeClr val="dk1"/>
                </a:solidFill>
                <a:latin typeface="Calibri"/>
                <a:ea typeface="Calibri"/>
                <a:cs typeface="Calibri"/>
                <a:sym typeface="Calibri"/>
              </a:rPr>
              <a:t>Il mosto zuccherino appena filtrato viene convogliato all'interno di grandi caldaie (tradizionalmente in rame, oggi quasi sempre in acciaio inox) per la fase di ebollizione prolungata. Durante questa vigorosa bollitura avviene un passaggio cruciale per il profilo organolettico della birra: l'inserimento del luppolo.</a:t>
            </a:r>
            <a:endParaRPr sz="2600"/>
          </a:p>
          <a:p>
            <a:pPr indent="0" lvl="0" marL="0" marR="0" rtl="0" algn="just">
              <a:spcBef>
                <a:spcPts val="0"/>
              </a:spcBef>
              <a:spcAft>
                <a:spcPts val="0"/>
              </a:spcAft>
              <a:buNone/>
            </a:pPr>
            <a:r>
              <a:rPr lang="it-IT" sz="2600">
                <a:solidFill>
                  <a:schemeClr val="dk1"/>
                </a:solidFill>
                <a:latin typeface="Calibri"/>
                <a:ea typeface="Calibri"/>
                <a:cs typeface="Calibri"/>
                <a:sym typeface="Calibri"/>
              </a:rPr>
              <a:t>La tempistica con cui il luppolo viene aggiunto nel mosto in ebollizione è fondamentale e determina risultati completamente diversi:</a:t>
            </a:r>
            <a:endParaRPr b="1" sz="2600">
              <a:solidFill>
                <a:schemeClr val="dk1"/>
              </a:solidFill>
              <a:latin typeface="Calibri"/>
              <a:ea typeface="Calibri"/>
              <a:cs typeface="Calibri"/>
              <a:sym typeface="Calibri"/>
            </a:endParaRPr>
          </a:p>
          <a:p>
            <a:pPr indent="-444500" lvl="0" marL="457200" marR="0" rtl="0" algn="just">
              <a:spcBef>
                <a:spcPts val="1800"/>
              </a:spcBef>
              <a:spcAft>
                <a:spcPts val="0"/>
              </a:spcAft>
              <a:buClr>
                <a:schemeClr val="dk1"/>
              </a:buClr>
              <a:buSzPts val="2600"/>
              <a:buFont typeface="Arial"/>
              <a:buChar char="•"/>
            </a:pPr>
            <a:r>
              <a:rPr b="1" lang="it-IT" sz="2600">
                <a:solidFill>
                  <a:schemeClr val="dk1"/>
                </a:solidFill>
                <a:latin typeface="Calibri"/>
                <a:ea typeface="Calibri"/>
                <a:cs typeface="Calibri"/>
                <a:sym typeface="Calibri"/>
              </a:rPr>
              <a:t>Inizio bollitura (Luppolo da amaro):</a:t>
            </a:r>
            <a:r>
              <a:rPr lang="it-IT" sz="2600">
                <a:solidFill>
                  <a:schemeClr val="dk1"/>
                </a:solidFill>
                <a:latin typeface="Calibri"/>
                <a:ea typeface="Calibri"/>
                <a:cs typeface="Calibri"/>
                <a:sym typeface="Calibri"/>
              </a:rPr>
              <a:t> Le alte temperature prolungate permettono di estrarre e fissare tutto l’amaro del luppolo, quantificato universalmente in unità IBU (</a:t>
            </a:r>
            <a:r>
              <a:rPr i="1" lang="it-IT" sz="2600">
                <a:solidFill>
                  <a:schemeClr val="dk1"/>
                </a:solidFill>
                <a:latin typeface="Calibri"/>
                <a:ea typeface="Calibri"/>
                <a:cs typeface="Calibri"/>
                <a:sym typeface="Calibri"/>
              </a:rPr>
              <a:t>International Bitterness Units</a:t>
            </a:r>
            <a:r>
              <a:rPr lang="it-IT" sz="2600">
                <a:solidFill>
                  <a:schemeClr val="dk1"/>
                </a:solidFill>
                <a:latin typeface="Calibri"/>
                <a:ea typeface="Calibri"/>
                <a:cs typeface="Calibri"/>
                <a:sym typeface="Calibri"/>
              </a:rPr>
              <a:t>).</a:t>
            </a:r>
            <a:endParaRPr sz="2600"/>
          </a:p>
          <a:p>
            <a:pPr indent="-444500" lvl="0" marL="457200" marR="0" rtl="0" algn="just">
              <a:spcBef>
                <a:spcPts val="1800"/>
              </a:spcBef>
              <a:spcAft>
                <a:spcPts val="0"/>
              </a:spcAft>
              <a:buClr>
                <a:schemeClr val="dk1"/>
              </a:buClr>
              <a:buSzPts val="2600"/>
              <a:buFont typeface="Arial"/>
              <a:buChar char="•"/>
            </a:pPr>
            <a:r>
              <a:rPr b="1" lang="it-IT" sz="2600">
                <a:solidFill>
                  <a:schemeClr val="dk1"/>
                </a:solidFill>
                <a:latin typeface="Calibri"/>
                <a:ea typeface="Calibri"/>
                <a:cs typeface="Calibri"/>
                <a:sym typeface="Calibri"/>
              </a:rPr>
              <a:t>Fine bollitura (Late hopping / Luppolo da aroma):</a:t>
            </a:r>
            <a:r>
              <a:rPr lang="it-IT" sz="2600">
                <a:solidFill>
                  <a:schemeClr val="dk1"/>
                </a:solidFill>
                <a:latin typeface="Calibri"/>
                <a:ea typeface="Calibri"/>
                <a:cs typeface="Calibri"/>
                <a:sym typeface="Calibri"/>
              </a:rPr>
              <a:t> Inserimenti effettuati nei minuti terminali (o a fuoco spento) impediscono la volatilizzazione dei delicati oli essenziali. Questa tecnica conferisce al prodotto finale intensi profili aromatici (agrumati, floreali, resinosi) senza estrarre ulteriore amaro. La scelta dipende unicamente dal bilanciamento che il birraio vuole dare alla sua ricetta.</a:t>
            </a:r>
            <a:endParaRPr sz="2600">
              <a:solidFill>
                <a:srgbClr val="553320"/>
              </a:solidFill>
              <a:latin typeface="Arial"/>
              <a:ea typeface="Arial"/>
              <a:cs typeface="Arial"/>
              <a:sym typeface="Arial"/>
            </a:endParaRPr>
          </a:p>
        </p:txBody>
      </p:sp>
      <p:pic>
        <p:nvPicPr>
          <p:cNvPr id="327" name="Google Shape;327;p17"/>
          <p:cNvPicPr preferRelativeResize="0"/>
          <p:nvPr/>
        </p:nvPicPr>
        <p:blipFill>
          <a:blip r:embed="rId3">
            <a:alphaModFix/>
          </a:blip>
          <a:stretch>
            <a:fillRect/>
          </a:stretch>
        </p:blipFill>
        <p:spPr>
          <a:xfrm>
            <a:off x="11932400" y="3642625"/>
            <a:ext cx="5911301" cy="44334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027"/>
        </a:solidFill>
      </p:bgPr>
    </p:bg>
    <p:spTree>
      <p:nvGrpSpPr>
        <p:cNvPr id="331" name="Shape 331"/>
        <p:cNvGrpSpPr/>
        <p:nvPr/>
      </p:nvGrpSpPr>
      <p:grpSpPr>
        <a:xfrm>
          <a:off x="0" y="0"/>
          <a:ext cx="0" cy="0"/>
          <a:chOff x="0" y="0"/>
          <a:chExt cx="0" cy="0"/>
        </a:xfrm>
      </p:grpSpPr>
      <p:grpSp>
        <p:nvGrpSpPr>
          <p:cNvPr id="332" name="Google Shape;332;p18"/>
          <p:cNvGrpSpPr/>
          <p:nvPr/>
        </p:nvGrpSpPr>
        <p:grpSpPr>
          <a:xfrm>
            <a:off x="239251" y="217622"/>
            <a:ext cx="17823902" cy="9830606"/>
            <a:chOff x="0" y="0"/>
            <a:chExt cx="2924684" cy="1613082"/>
          </a:xfrm>
        </p:grpSpPr>
        <p:sp>
          <p:nvSpPr>
            <p:cNvPr id="333" name="Google Shape;333;p18"/>
            <p:cNvSpPr/>
            <p:nvPr/>
          </p:nvSpPr>
          <p:spPr>
            <a:xfrm>
              <a:off x="0" y="0"/>
              <a:ext cx="2924684" cy="1613082"/>
            </a:xfrm>
            <a:custGeom>
              <a:rect b="b" l="l" r="r" t="t"/>
              <a:pathLst>
                <a:path extrusionOk="0" h="1613082" w="2924684">
                  <a:moveTo>
                    <a:pt x="2845266" y="0"/>
                  </a:moveTo>
                  <a:lnTo>
                    <a:pt x="79418" y="0"/>
                  </a:lnTo>
                  <a:cubicBezTo>
                    <a:pt x="79418" y="43699"/>
                    <a:pt x="44079" y="79418"/>
                    <a:pt x="0" y="79418"/>
                  </a:cubicBezTo>
                  <a:lnTo>
                    <a:pt x="0" y="1533664"/>
                  </a:lnTo>
                  <a:cubicBezTo>
                    <a:pt x="43699" y="1533664"/>
                    <a:pt x="79418" y="1569003"/>
                    <a:pt x="79418" y="1613082"/>
                  </a:cubicBezTo>
                  <a:lnTo>
                    <a:pt x="2845266" y="1613082"/>
                  </a:lnTo>
                  <a:cubicBezTo>
                    <a:pt x="2845266" y="1569383"/>
                    <a:pt x="2880605" y="1533664"/>
                    <a:pt x="2924684" y="1533664"/>
                  </a:cubicBezTo>
                  <a:lnTo>
                    <a:pt x="2924684" y="79418"/>
                  </a:lnTo>
                  <a:cubicBezTo>
                    <a:pt x="2880984" y="79418"/>
                    <a:pt x="2845266" y="44079"/>
                    <a:pt x="2845266" y="0"/>
                  </a:cubicBezTo>
                  <a:close/>
                </a:path>
              </a:pathLst>
            </a:custGeom>
            <a:noFill/>
            <a:ln cap="sq" cmpd="sng" w="38100">
              <a:solidFill>
                <a:srgbClr val="5533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4" name="Google Shape;334;p18"/>
            <p:cNvSpPr txBox="1"/>
            <p:nvPr/>
          </p:nvSpPr>
          <p:spPr>
            <a:xfrm>
              <a:off x="38100" y="0"/>
              <a:ext cx="2848484" cy="157498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335" name="Google Shape;335;p18"/>
          <p:cNvCxnSpPr/>
          <p:nvPr/>
        </p:nvCxnSpPr>
        <p:spPr>
          <a:xfrm>
            <a:off x="1344177" y="1743845"/>
            <a:ext cx="13275900" cy="0"/>
          </a:xfrm>
          <a:prstGeom prst="straightConnector1">
            <a:avLst/>
          </a:prstGeom>
          <a:noFill/>
          <a:ln cap="flat" cmpd="sng" w="38100">
            <a:solidFill>
              <a:srgbClr val="553320"/>
            </a:solidFill>
            <a:prstDash val="solid"/>
            <a:round/>
            <a:headEnd len="lg" w="lg" type="diamond"/>
            <a:tailEnd len="lg" w="lg" type="diamond"/>
          </a:ln>
        </p:spPr>
      </p:cxnSp>
      <p:sp>
        <p:nvSpPr>
          <p:cNvPr id="336" name="Google Shape;336;p18"/>
          <p:cNvSpPr txBox="1"/>
          <p:nvPr/>
        </p:nvSpPr>
        <p:spPr>
          <a:xfrm>
            <a:off x="1864351" y="641656"/>
            <a:ext cx="13687800" cy="1102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it-IT" sz="7160">
                <a:solidFill>
                  <a:srgbClr val="553320"/>
                </a:solidFill>
                <a:latin typeface="Anton"/>
                <a:ea typeface="Anton"/>
                <a:cs typeface="Anton"/>
                <a:sym typeface="Anton"/>
              </a:rPr>
              <a:t>FERMENTAZIONE</a:t>
            </a:r>
            <a:endParaRPr/>
          </a:p>
        </p:txBody>
      </p:sp>
      <p:sp>
        <p:nvSpPr>
          <p:cNvPr id="337" name="Google Shape;337;p18"/>
          <p:cNvSpPr txBox="1"/>
          <p:nvPr/>
        </p:nvSpPr>
        <p:spPr>
          <a:xfrm>
            <a:off x="765350" y="2318900"/>
            <a:ext cx="13423500" cy="6834300"/>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lang="it-IT" sz="2600">
                <a:solidFill>
                  <a:schemeClr val="dk1"/>
                </a:solidFill>
                <a:latin typeface="Calibri"/>
                <a:ea typeface="Calibri"/>
                <a:cs typeface="Calibri"/>
                <a:sym typeface="Calibri"/>
              </a:rPr>
              <a:t>La prolungata ebollizione precedente ha espulso completamente l'ossigeno dal liquido (rendendolo di fatto anossico). Affinché le cellule di lievito possano sopravvivere, rinforzare le proprie pareti cellulari e moltiplicarsi nella primissima fase, il birraio deve </a:t>
            </a:r>
            <a:r>
              <a:rPr lang="it-IT" sz="2600">
                <a:solidFill>
                  <a:schemeClr val="dk1"/>
                </a:solidFill>
                <a:latin typeface="Calibri"/>
                <a:ea typeface="Calibri"/>
                <a:cs typeface="Calibri"/>
                <a:sym typeface="Calibri"/>
              </a:rPr>
              <a:t>ossigenare </a:t>
            </a:r>
            <a:r>
              <a:rPr lang="it-IT" sz="2600">
                <a:solidFill>
                  <a:schemeClr val="dk1"/>
                </a:solidFill>
                <a:latin typeface="Calibri"/>
                <a:ea typeface="Calibri"/>
                <a:cs typeface="Calibri"/>
                <a:sym typeface="Calibri"/>
              </a:rPr>
              <a:t>il mosto freddo, iniettando aria sterile o ossigeno puro tramite una pietra porosa. Solo dopo questa fondamentale reintegrazione si procede all'aggiunta (inoculo) dei lieviti.</a:t>
            </a:r>
            <a:endParaRPr sz="2600"/>
          </a:p>
          <a:p>
            <a:pPr indent="0" lvl="0" marL="0" marR="0" rtl="0" algn="just">
              <a:spcBef>
                <a:spcPts val="3000"/>
              </a:spcBef>
              <a:spcAft>
                <a:spcPts val="0"/>
              </a:spcAft>
              <a:buNone/>
            </a:pPr>
            <a:r>
              <a:rPr lang="it-IT" sz="2600">
                <a:solidFill>
                  <a:schemeClr val="dk1"/>
                </a:solidFill>
                <a:latin typeface="Calibri"/>
                <a:ea typeface="Calibri"/>
                <a:cs typeface="Calibri"/>
                <a:sym typeface="Calibri"/>
              </a:rPr>
              <a:t>L'innesto del lievito è ciò che consente di trasformare definitivamente il mosto in birra. Attraverso il loro metabolismo, i lieviti consumano l'estratto zuccherino producendo:</a:t>
            </a:r>
            <a:endParaRPr b="1" sz="2600">
              <a:solidFill>
                <a:schemeClr val="dk1"/>
              </a:solidFill>
              <a:latin typeface="Calibri"/>
              <a:ea typeface="Calibri"/>
              <a:cs typeface="Calibri"/>
              <a:sym typeface="Calibri"/>
            </a:endParaRPr>
          </a:p>
          <a:p>
            <a:pPr indent="-444500" lvl="0" marL="457200" marR="0" rtl="0" algn="just">
              <a:spcBef>
                <a:spcPts val="1800"/>
              </a:spcBef>
              <a:spcAft>
                <a:spcPts val="0"/>
              </a:spcAft>
              <a:buClr>
                <a:schemeClr val="dk1"/>
              </a:buClr>
              <a:buSzPts val="2600"/>
              <a:buFont typeface="Arial"/>
              <a:buChar char="•"/>
            </a:pPr>
            <a:r>
              <a:rPr b="1" lang="it-IT" sz="2600">
                <a:solidFill>
                  <a:schemeClr val="dk1"/>
                </a:solidFill>
                <a:latin typeface="Calibri"/>
                <a:ea typeface="Calibri"/>
                <a:cs typeface="Calibri"/>
                <a:sym typeface="Calibri"/>
              </a:rPr>
              <a:t>Alcol etilico</a:t>
            </a:r>
            <a:r>
              <a:rPr lang="it-IT" sz="2600">
                <a:solidFill>
                  <a:schemeClr val="dk1"/>
                </a:solidFill>
                <a:latin typeface="Calibri"/>
                <a:ea typeface="Calibri"/>
                <a:cs typeface="Calibri"/>
                <a:sym typeface="Calibri"/>
              </a:rPr>
              <a:t> (etanolo)</a:t>
            </a:r>
            <a:endParaRPr b="1" sz="2600">
              <a:solidFill>
                <a:schemeClr val="dk1"/>
              </a:solidFill>
              <a:latin typeface="Calibri"/>
              <a:ea typeface="Calibri"/>
              <a:cs typeface="Calibri"/>
              <a:sym typeface="Calibri"/>
            </a:endParaRPr>
          </a:p>
          <a:p>
            <a:pPr indent="-444500" lvl="0" marL="457200" marR="0" rtl="0" algn="just">
              <a:spcBef>
                <a:spcPts val="1200"/>
              </a:spcBef>
              <a:spcAft>
                <a:spcPts val="0"/>
              </a:spcAft>
              <a:buClr>
                <a:schemeClr val="dk1"/>
              </a:buClr>
              <a:buSzPts val="2600"/>
              <a:buFont typeface="Arial"/>
              <a:buChar char="•"/>
            </a:pPr>
            <a:r>
              <a:rPr b="1" lang="it-IT" sz="2600">
                <a:solidFill>
                  <a:schemeClr val="dk1"/>
                </a:solidFill>
                <a:latin typeface="Calibri"/>
                <a:ea typeface="Calibri"/>
                <a:cs typeface="Calibri"/>
                <a:sym typeface="Calibri"/>
              </a:rPr>
              <a:t>Anidride carbonica</a:t>
            </a:r>
            <a:r>
              <a:rPr lang="it-IT" sz="2600">
                <a:solidFill>
                  <a:schemeClr val="dk1"/>
                </a:solidFill>
                <a:latin typeface="Calibri"/>
                <a:ea typeface="Calibri"/>
                <a:cs typeface="Calibri"/>
                <a:sym typeface="Calibri"/>
              </a:rPr>
              <a:t> (CO2)</a:t>
            </a:r>
            <a:endParaRPr b="1" sz="2600">
              <a:solidFill>
                <a:schemeClr val="dk1"/>
              </a:solidFill>
              <a:latin typeface="Calibri"/>
              <a:ea typeface="Calibri"/>
              <a:cs typeface="Calibri"/>
              <a:sym typeface="Calibri"/>
            </a:endParaRPr>
          </a:p>
          <a:p>
            <a:pPr indent="-444500" lvl="0" marL="457200" marR="0" rtl="0" algn="just">
              <a:spcBef>
                <a:spcPts val="1200"/>
              </a:spcBef>
              <a:spcAft>
                <a:spcPts val="0"/>
              </a:spcAft>
              <a:buClr>
                <a:schemeClr val="dk1"/>
              </a:buClr>
              <a:buSzPts val="2600"/>
              <a:buFont typeface="Arial"/>
              <a:buChar char="•"/>
            </a:pPr>
            <a:r>
              <a:rPr b="1" lang="it-IT" sz="2600">
                <a:solidFill>
                  <a:schemeClr val="dk1"/>
                </a:solidFill>
                <a:latin typeface="Calibri"/>
                <a:ea typeface="Calibri"/>
                <a:cs typeface="Calibri"/>
                <a:sym typeface="Calibri"/>
              </a:rPr>
              <a:t>Metaboliti secondari</a:t>
            </a:r>
            <a:r>
              <a:rPr lang="it-IT" sz="2600">
                <a:solidFill>
                  <a:schemeClr val="dk1"/>
                </a:solidFill>
                <a:latin typeface="Calibri"/>
                <a:ea typeface="Calibri"/>
                <a:cs typeface="Calibri"/>
                <a:sym typeface="Calibri"/>
              </a:rPr>
              <a:t> (esteri e fenoli), responsabili di gran parte del bouquet aromatico della bevanda (note fruttate, speziate, ecc.).</a:t>
            </a:r>
            <a:endParaRPr sz="2600"/>
          </a:p>
          <a:p>
            <a:pPr indent="0" lvl="0" marL="0" marR="0" rtl="0" algn="just">
              <a:spcBef>
                <a:spcPts val="2400"/>
              </a:spcBef>
              <a:spcAft>
                <a:spcPts val="0"/>
              </a:spcAft>
              <a:buNone/>
            </a:pPr>
            <a:r>
              <a:rPr lang="it-IT" sz="2600">
                <a:solidFill>
                  <a:schemeClr val="dk1"/>
                </a:solidFill>
                <a:latin typeface="Calibri"/>
                <a:ea typeface="Calibri"/>
                <a:cs typeface="Calibri"/>
                <a:sym typeface="Calibri"/>
              </a:rPr>
              <a:t>Da un punto di vista della gestione aziendale, la fermentazione rappresenta il vero punto critico </a:t>
            </a:r>
            <a:r>
              <a:rPr lang="it-IT" sz="2600">
                <a:solidFill>
                  <a:schemeClr val="dk1"/>
                </a:solidFill>
                <a:latin typeface="Calibri"/>
                <a:ea typeface="Calibri"/>
                <a:cs typeface="Calibri"/>
                <a:sym typeface="Calibri"/>
              </a:rPr>
              <a:t>produttivo</a:t>
            </a:r>
            <a:r>
              <a:rPr lang="it-IT" sz="2600">
                <a:solidFill>
                  <a:schemeClr val="dk1"/>
                </a:solidFill>
                <a:latin typeface="Calibri"/>
                <a:ea typeface="Calibri"/>
                <a:cs typeface="Calibri"/>
                <a:sym typeface="Calibri"/>
              </a:rPr>
              <a:t> per via dell fattore tempo: mentre l'ammostamento e la bollitura si risolvono in poche ore, i tini di fermentazione restano bloccati per settimane.</a:t>
            </a:r>
            <a:endParaRPr sz="2600">
              <a:solidFill>
                <a:srgbClr val="553320"/>
              </a:solidFill>
              <a:latin typeface="Arial"/>
              <a:ea typeface="Arial"/>
              <a:cs typeface="Arial"/>
              <a:sym typeface="Arial"/>
            </a:endParaRPr>
          </a:p>
        </p:txBody>
      </p:sp>
      <p:sp>
        <p:nvSpPr>
          <p:cNvPr id="338" name="Google Shape;338;p18"/>
          <p:cNvSpPr/>
          <p:nvPr/>
        </p:nvSpPr>
        <p:spPr>
          <a:xfrm flipH="1">
            <a:off x="14376171" y="2803326"/>
            <a:ext cx="5374417" cy="7244925"/>
          </a:xfrm>
          <a:custGeom>
            <a:rect b="b" l="l" r="r" t="t"/>
            <a:pathLst>
              <a:path extrusionOk="0" h="7244925" w="5374417">
                <a:moveTo>
                  <a:pt x="5374417" y="0"/>
                </a:moveTo>
                <a:lnTo>
                  <a:pt x="0" y="0"/>
                </a:lnTo>
                <a:lnTo>
                  <a:pt x="0" y="7244926"/>
                </a:lnTo>
                <a:lnTo>
                  <a:pt x="5374417" y="7244926"/>
                </a:lnTo>
                <a:lnTo>
                  <a:pt x="5374417"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027"/>
        </a:solidFill>
      </p:bgPr>
    </p:bg>
    <p:spTree>
      <p:nvGrpSpPr>
        <p:cNvPr id="342" name="Shape 342"/>
        <p:cNvGrpSpPr/>
        <p:nvPr/>
      </p:nvGrpSpPr>
      <p:grpSpPr>
        <a:xfrm>
          <a:off x="0" y="0"/>
          <a:ext cx="0" cy="0"/>
          <a:chOff x="0" y="0"/>
          <a:chExt cx="0" cy="0"/>
        </a:xfrm>
      </p:grpSpPr>
      <p:grpSp>
        <p:nvGrpSpPr>
          <p:cNvPr id="343" name="Google Shape;343;p19"/>
          <p:cNvGrpSpPr/>
          <p:nvPr/>
        </p:nvGrpSpPr>
        <p:grpSpPr>
          <a:xfrm>
            <a:off x="239251" y="217622"/>
            <a:ext cx="17823958" cy="9830639"/>
            <a:chOff x="0" y="0"/>
            <a:chExt cx="2924684" cy="1613082"/>
          </a:xfrm>
        </p:grpSpPr>
        <p:sp>
          <p:nvSpPr>
            <p:cNvPr id="344" name="Google Shape;344;p19"/>
            <p:cNvSpPr/>
            <p:nvPr/>
          </p:nvSpPr>
          <p:spPr>
            <a:xfrm>
              <a:off x="0" y="0"/>
              <a:ext cx="2924684" cy="1613082"/>
            </a:xfrm>
            <a:custGeom>
              <a:rect b="b" l="l" r="r" t="t"/>
              <a:pathLst>
                <a:path extrusionOk="0" h="1613082" w="2924684">
                  <a:moveTo>
                    <a:pt x="2845266" y="0"/>
                  </a:moveTo>
                  <a:lnTo>
                    <a:pt x="79418" y="0"/>
                  </a:lnTo>
                  <a:cubicBezTo>
                    <a:pt x="79418" y="43699"/>
                    <a:pt x="44079" y="79418"/>
                    <a:pt x="0" y="79418"/>
                  </a:cubicBezTo>
                  <a:lnTo>
                    <a:pt x="0" y="1533664"/>
                  </a:lnTo>
                  <a:cubicBezTo>
                    <a:pt x="43699" y="1533664"/>
                    <a:pt x="79418" y="1569003"/>
                    <a:pt x="79418" y="1613082"/>
                  </a:cubicBezTo>
                  <a:lnTo>
                    <a:pt x="2845266" y="1613082"/>
                  </a:lnTo>
                  <a:cubicBezTo>
                    <a:pt x="2845266" y="1569383"/>
                    <a:pt x="2880605" y="1533664"/>
                    <a:pt x="2924684" y="1533664"/>
                  </a:cubicBezTo>
                  <a:lnTo>
                    <a:pt x="2924684" y="79418"/>
                  </a:lnTo>
                  <a:cubicBezTo>
                    <a:pt x="2880984" y="79418"/>
                    <a:pt x="2845266" y="44079"/>
                    <a:pt x="2845266" y="0"/>
                  </a:cubicBezTo>
                  <a:close/>
                </a:path>
              </a:pathLst>
            </a:custGeom>
            <a:noFill/>
            <a:ln cap="sq" cmpd="sng" w="38100">
              <a:solidFill>
                <a:srgbClr val="5533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19"/>
            <p:cNvSpPr txBox="1"/>
            <p:nvPr/>
          </p:nvSpPr>
          <p:spPr>
            <a:xfrm>
              <a:off x="38100" y="0"/>
              <a:ext cx="2848484" cy="157498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346" name="Google Shape;346;p19"/>
          <p:cNvCxnSpPr/>
          <p:nvPr/>
        </p:nvCxnSpPr>
        <p:spPr>
          <a:xfrm>
            <a:off x="1351407" y="1703208"/>
            <a:ext cx="13275900" cy="0"/>
          </a:xfrm>
          <a:prstGeom prst="straightConnector1">
            <a:avLst/>
          </a:prstGeom>
          <a:noFill/>
          <a:ln cap="flat" cmpd="sng" w="38100">
            <a:solidFill>
              <a:srgbClr val="553320"/>
            </a:solidFill>
            <a:prstDash val="solid"/>
            <a:round/>
            <a:headEnd len="lg" w="lg" type="diamond"/>
            <a:tailEnd len="lg" w="lg" type="diamond"/>
          </a:ln>
        </p:spPr>
      </p:cxnSp>
      <p:sp>
        <p:nvSpPr>
          <p:cNvPr id="347" name="Google Shape;347;p19"/>
          <p:cNvSpPr txBox="1"/>
          <p:nvPr/>
        </p:nvSpPr>
        <p:spPr>
          <a:xfrm>
            <a:off x="1719125" y="574900"/>
            <a:ext cx="10388100" cy="923400"/>
          </a:xfrm>
          <a:prstGeom prst="rect">
            <a:avLst/>
          </a:prstGeom>
          <a:noFill/>
          <a:ln>
            <a:noFill/>
          </a:ln>
        </p:spPr>
        <p:txBody>
          <a:bodyPr anchorCtr="0" anchor="t" bIns="0" lIns="0" spcFirstLastPara="1" rIns="0" wrap="square" tIns="0">
            <a:spAutoFit/>
          </a:bodyPr>
          <a:lstStyle/>
          <a:p>
            <a:pPr indent="0" lvl="0" marL="0" marR="0" rtl="0" algn="l">
              <a:lnSpc>
                <a:spcPct val="167066"/>
              </a:lnSpc>
              <a:spcBef>
                <a:spcPts val="0"/>
              </a:spcBef>
              <a:spcAft>
                <a:spcPts val="0"/>
              </a:spcAft>
              <a:buNone/>
            </a:pPr>
            <a:r>
              <a:rPr lang="it-IT" sz="6000">
                <a:solidFill>
                  <a:srgbClr val="553320"/>
                </a:solidFill>
                <a:latin typeface="Anton"/>
                <a:ea typeface="Anton"/>
                <a:cs typeface="Anton"/>
                <a:sym typeface="Anton"/>
              </a:rPr>
              <a:t>TEMPISTICHE DELLA FERMENTAZIONE</a:t>
            </a:r>
            <a:endParaRPr/>
          </a:p>
        </p:txBody>
      </p:sp>
      <p:sp>
        <p:nvSpPr>
          <p:cNvPr id="348" name="Google Shape;348;p19"/>
          <p:cNvSpPr txBox="1"/>
          <p:nvPr/>
        </p:nvSpPr>
        <p:spPr>
          <a:xfrm>
            <a:off x="762000" y="1908094"/>
            <a:ext cx="8915400" cy="7911600"/>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lang="it-IT" sz="2600">
                <a:solidFill>
                  <a:schemeClr val="dk1"/>
                </a:solidFill>
                <a:latin typeface="Calibri"/>
                <a:ea typeface="Calibri"/>
                <a:cs typeface="Calibri"/>
                <a:sym typeface="Calibri"/>
              </a:rPr>
              <a:t>La fermentazione della birra si sviluppa in diverse fasi. </a:t>
            </a:r>
            <a:endParaRPr sz="2600"/>
          </a:p>
          <a:p>
            <a:pPr indent="0" lvl="0" marL="0" marR="0" rtl="0" algn="just">
              <a:spcBef>
                <a:spcPts val="600"/>
              </a:spcBef>
              <a:spcAft>
                <a:spcPts val="0"/>
              </a:spcAft>
              <a:buNone/>
            </a:pPr>
            <a:r>
              <a:rPr lang="it-IT" sz="2600">
                <a:solidFill>
                  <a:schemeClr val="dk1"/>
                </a:solidFill>
                <a:latin typeface="Calibri"/>
                <a:ea typeface="Calibri"/>
                <a:cs typeface="Calibri"/>
                <a:sym typeface="Calibri"/>
              </a:rPr>
              <a:t>Dopo l’inoculo del lievito inizia la fase di latenza (Lag Phase), che dura dalle 2 alle 15 ore: in questo periodo le cellule di lievito assorbono l’ossigeno disciolto nel mosto, rafforzano le proprie membrane cellulari e iniziano a moltiplicarsi. </a:t>
            </a:r>
            <a:endParaRPr sz="2600"/>
          </a:p>
          <a:p>
            <a:pPr indent="0" lvl="0" marL="0" marR="0" rtl="0" algn="just">
              <a:spcBef>
                <a:spcPts val="600"/>
              </a:spcBef>
              <a:spcAft>
                <a:spcPts val="0"/>
              </a:spcAft>
              <a:buNone/>
            </a:pPr>
            <a:r>
              <a:rPr lang="it-IT" sz="2600">
                <a:solidFill>
                  <a:schemeClr val="dk1"/>
                </a:solidFill>
                <a:latin typeface="Calibri"/>
                <a:ea typeface="Calibri"/>
                <a:cs typeface="Calibri"/>
                <a:sym typeface="Calibri"/>
              </a:rPr>
              <a:t>Segue la fase tumultuosa o esponenziale, che dura generalmente dai 3 ai 7 giorni, durante la quale il lievito metabolizza gli zuccheri fermentabili prodotti nell’ammostamento, trasformandoli in alcol etilico e anidride carbonica; questa reazione è esotermica e può far aumentare la temperatura del fermentatore di circa 1–2 °C. </a:t>
            </a:r>
            <a:endParaRPr sz="2600"/>
          </a:p>
          <a:p>
            <a:pPr indent="0" lvl="0" marL="0" marR="0" rtl="0" algn="just">
              <a:spcBef>
                <a:spcPts val="600"/>
              </a:spcBef>
              <a:spcAft>
                <a:spcPts val="0"/>
              </a:spcAft>
              <a:buNone/>
            </a:pPr>
            <a:r>
              <a:rPr lang="it-IT" sz="2600">
                <a:solidFill>
                  <a:schemeClr val="dk1"/>
                </a:solidFill>
                <a:latin typeface="Calibri"/>
                <a:ea typeface="Calibri"/>
                <a:cs typeface="Calibri"/>
                <a:sym typeface="Calibri"/>
              </a:rPr>
              <a:t>Terminata la fermentazione principale inizia la fase di ripulitura (conditioning), che può durare da una a due settimane: il lievito consuma alcuni sottoprodotti indesiderati della fermentazione, come diacetile e acetaldeide, migliorando il profilo aromatico della birra. </a:t>
            </a:r>
            <a:endParaRPr sz="2600"/>
          </a:p>
          <a:p>
            <a:pPr indent="0" lvl="0" marL="0" marR="0" rtl="0" algn="just">
              <a:spcBef>
                <a:spcPts val="600"/>
              </a:spcBef>
              <a:spcAft>
                <a:spcPts val="0"/>
              </a:spcAft>
              <a:buNone/>
            </a:pPr>
            <a:r>
              <a:rPr lang="it-IT" sz="2600">
                <a:solidFill>
                  <a:schemeClr val="dk1"/>
                </a:solidFill>
                <a:latin typeface="Calibri"/>
                <a:ea typeface="Calibri"/>
                <a:cs typeface="Calibri"/>
                <a:sym typeface="Calibri"/>
              </a:rPr>
              <a:t>Al termine di questo processo avviene la flocculazione, durante la quale il lievito si aggrega e precipita sul fondo del fermentatore formando un sedimento compatto, mentre la birra inizia progressivamente a chiarificarsi.</a:t>
            </a:r>
            <a:endParaRPr sz="2600">
              <a:solidFill>
                <a:srgbClr val="553320"/>
              </a:solidFill>
              <a:latin typeface="Arial"/>
              <a:ea typeface="Arial"/>
              <a:cs typeface="Arial"/>
              <a:sym typeface="Arial"/>
            </a:endParaRPr>
          </a:p>
        </p:txBody>
      </p:sp>
      <p:pic>
        <p:nvPicPr>
          <p:cNvPr id="349" name="Google Shape;349;p19"/>
          <p:cNvPicPr preferRelativeResize="0"/>
          <p:nvPr/>
        </p:nvPicPr>
        <p:blipFill rotWithShape="1">
          <a:blip r:embed="rId3">
            <a:alphaModFix/>
          </a:blip>
          <a:srcRect b="0" l="0" r="0" t="0"/>
          <a:stretch/>
        </p:blipFill>
        <p:spPr>
          <a:xfrm>
            <a:off x="10013800" y="3331600"/>
            <a:ext cx="7902526" cy="5064601"/>
          </a:xfrm>
          <a:prstGeom prst="rect">
            <a:avLst/>
          </a:prstGeom>
          <a:noFill/>
          <a:ln>
            <a:noFill/>
          </a:ln>
        </p:spPr>
      </p:pic>
      <p:pic>
        <p:nvPicPr>
          <p:cNvPr id="350" name="Google Shape;350;p19"/>
          <p:cNvPicPr preferRelativeResize="0"/>
          <p:nvPr/>
        </p:nvPicPr>
        <p:blipFill>
          <a:blip r:embed="rId4">
            <a:alphaModFix/>
          </a:blip>
          <a:stretch>
            <a:fillRect/>
          </a:stretch>
        </p:blipFill>
        <p:spPr>
          <a:xfrm>
            <a:off x="11197850" y="8637400"/>
            <a:ext cx="6153425" cy="630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027"/>
        </a:solidFill>
      </p:bgPr>
    </p:bg>
    <p:spTree>
      <p:nvGrpSpPr>
        <p:cNvPr id="105" name="Shape 105"/>
        <p:cNvGrpSpPr/>
        <p:nvPr/>
      </p:nvGrpSpPr>
      <p:grpSpPr>
        <a:xfrm>
          <a:off x="0" y="0"/>
          <a:ext cx="0" cy="0"/>
          <a:chOff x="0" y="0"/>
          <a:chExt cx="0" cy="0"/>
        </a:xfrm>
      </p:grpSpPr>
      <p:sp>
        <p:nvSpPr>
          <p:cNvPr id="106" name="Google Shape;106;p2"/>
          <p:cNvSpPr/>
          <p:nvPr/>
        </p:nvSpPr>
        <p:spPr>
          <a:xfrm>
            <a:off x="15519106" y="6163524"/>
            <a:ext cx="2589606" cy="6572816"/>
          </a:xfrm>
          <a:custGeom>
            <a:rect b="b" l="l" r="r" t="t"/>
            <a:pathLst>
              <a:path extrusionOk="0" h="6572816" w="2589606">
                <a:moveTo>
                  <a:pt x="0" y="0"/>
                </a:moveTo>
                <a:lnTo>
                  <a:pt x="2589607" y="0"/>
                </a:lnTo>
                <a:lnTo>
                  <a:pt x="2589607" y="6572816"/>
                </a:lnTo>
                <a:lnTo>
                  <a:pt x="0" y="657281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2"/>
          <p:cNvSpPr/>
          <p:nvPr/>
        </p:nvSpPr>
        <p:spPr>
          <a:xfrm flipH="1">
            <a:off x="12697601" y="7896593"/>
            <a:ext cx="2589606" cy="6572816"/>
          </a:xfrm>
          <a:custGeom>
            <a:rect b="b" l="l" r="r" t="t"/>
            <a:pathLst>
              <a:path extrusionOk="0" h="6572816" w="2589606">
                <a:moveTo>
                  <a:pt x="2589606" y="0"/>
                </a:moveTo>
                <a:lnTo>
                  <a:pt x="0" y="0"/>
                </a:lnTo>
                <a:lnTo>
                  <a:pt x="0" y="6572816"/>
                </a:lnTo>
                <a:lnTo>
                  <a:pt x="2589606" y="6572816"/>
                </a:lnTo>
                <a:lnTo>
                  <a:pt x="2589606"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2"/>
          <p:cNvSpPr/>
          <p:nvPr/>
        </p:nvSpPr>
        <p:spPr>
          <a:xfrm flipH="1">
            <a:off x="10352017" y="6478174"/>
            <a:ext cx="2589606" cy="6572816"/>
          </a:xfrm>
          <a:custGeom>
            <a:rect b="b" l="l" r="r" t="t"/>
            <a:pathLst>
              <a:path extrusionOk="0" h="6572816" w="2589606">
                <a:moveTo>
                  <a:pt x="2589606" y="0"/>
                </a:moveTo>
                <a:lnTo>
                  <a:pt x="0" y="0"/>
                </a:lnTo>
                <a:lnTo>
                  <a:pt x="0" y="6572816"/>
                </a:lnTo>
                <a:lnTo>
                  <a:pt x="2589606" y="6572816"/>
                </a:lnTo>
                <a:lnTo>
                  <a:pt x="2589606"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2"/>
          <p:cNvSpPr/>
          <p:nvPr/>
        </p:nvSpPr>
        <p:spPr>
          <a:xfrm>
            <a:off x="7762411" y="7664168"/>
            <a:ext cx="2589606" cy="6572816"/>
          </a:xfrm>
          <a:custGeom>
            <a:rect b="b" l="l" r="r" t="t"/>
            <a:pathLst>
              <a:path extrusionOk="0" h="6572816" w="2589606">
                <a:moveTo>
                  <a:pt x="0" y="0"/>
                </a:moveTo>
                <a:lnTo>
                  <a:pt x="2589606" y="0"/>
                </a:lnTo>
                <a:lnTo>
                  <a:pt x="2589606" y="6572816"/>
                </a:lnTo>
                <a:lnTo>
                  <a:pt x="0" y="657281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2"/>
          <p:cNvSpPr/>
          <p:nvPr/>
        </p:nvSpPr>
        <p:spPr>
          <a:xfrm>
            <a:off x="5346377" y="6478174"/>
            <a:ext cx="2589606" cy="6572816"/>
          </a:xfrm>
          <a:custGeom>
            <a:rect b="b" l="l" r="r" t="t"/>
            <a:pathLst>
              <a:path extrusionOk="0" h="6572816" w="2589606">
                <a:moveTo>
                  <a:pt x="0" y="0"/>
                </a:moveTo>
                <a:lnTo>
                  <a:pt x="2589606" y="0"/>
                </a:lnTo>
                <a:lnTo>
                  <a:pt x="2589606" y="6572816"/>
                </a:lnTo>
                <a:lnTo>
                  <a:pt x="0" y="657281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 name="Google Shape;111;p2"/>
          <p:cNvSpPr/>
          <p:nvPr/>
        </p:nvSpPr>
        <p:spPr>
          <a:xfrm flipH="1">
            <a:off x="2643746" y="7010680"/>
            <a:ext cx="2589606" cy="6572816"/>
          </a:xfrm>
          <a:custGeom>
            <a:rect b="b" l="l" r="r" t="t"/>
            <a:pathLst>
              <a:path extrusionOk="0" h="6572816" w="2589606">
                <a:moveTo>
                  <a:pt x="2589607" y="0"/>
                </a:moveTo>
                <a:lnTo>
                  <a:pt x="0" y="0"/>
                </a:lnTo>
                <a:lnTo>
                  <a:pt x="0" y="6572816"/>
                </a:lnTo>
                <a:lnTo>
                  <a:pt x="2589607" y="6572816"/>
                </a:lnTo>
                <a:lnTo>
                  <a:pt x="2589607"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 name="Google Shape;112;p2"/>
          <p:cNvSpPr/>
          <p:nvPr/>
        </p:nvSpPr>
        <p:spPr>
          <a:xfrm flipH="1">
            <a:off x="179287" y="6163524"/>
            <a:ext cx="2589606" cy="6572816"/>
          </a:xfrm>
          <a:custGeom>
            <a:rect b="b" l="l" r="r" t="t"/>
            <a:pathLst>
              <a:path extrusionOk="0" h="6572816" w="2589606">
                <a:moveTo>
                  <a:pt x="2589607" y="0"/>
                </a:moveTo>
                <a:lnTo>
                  <a:pt x="0" y="0"/>
                </a:lnTo>
                <a:lnTo>
                  <a:pt x="0" y="6572816"/>
                </a:lnTo>
                <a:lnTo>
                  <a:pt x="2589607" y="6572816"/>
                </a:lnTo>
                <a:lnTo>
                  <a:pt x="2589607"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13" name="Google Shape;113;p2"/>
          <p:cNvGrpSpPr/>
          <p:nvPr/>
        </p:nvGrpSpPr>
        <p:grpSpPr>
          <a:xfrm>
            <a:off x="3232637" y="755475"/>
            <a:ext cx="11483018" cy="8776043"/>
            <a:chOff x="0" y="0"/>
            <a:chExt cx="2603859" cy="1550565"/>
          </a:xfrm>
        </p:grpSpPr>
        <p:sp>
          <p:nvSpPr>
            <p:cNvPr id="114" name="Google Shape;114;p2"/>
            <p:cNvSpPr/>
            <p:nvPr/>
          </p:nvSpPr>
          <p:spPr>
            <a:xfrm>
              <a:off x="0" y="0"/>
              <a:ext cx="2603859" cy="1550565"/>
            </a:xfrm>
            <a:custGeom>
              <a:rect b="b" l="l" r="r" t="t"/>
              <a:pathLst>
                <a:path extrusionOk="0" h="1550565" w="2603859">
                  <a:moveTo>
                    <a:pt x="2524441" y="0"/>
                  </a:moveTo>
                  <a:lnTo>
                    <a:pt x="79418" y="0"/>
                  </a:lnTo>
                  <a:cubicBezTo>
                    <a:pt x="79418" y="43699"/>
                    <a:pt x="44079" y="79418"/>
                    <a:pt x="0" y="79418"/>
                  </a:cubicBezTo>
                  <a:lnTo>
                    <a:pt x="0" y="1471147"/>
                  </a:lnTo>
                  <a:cubicBezTo>
                    <a:pt x="43699" y="1471147"/>
                    <a:pt x="79418" y="1506486"/>
                    <a:pt x="79418" y="1550565"/>
                  </a:cubicBezTo>
                  <a:lnTo>
                    <a:pt x="2524441" y="1550565"/>
                  </a:lnTo>
                  <a:cubicBezTo>
                    <a:pt x="2524441" y="1506866"/>
                    <a:pt x="2559780" y="1471147"/>
                    <a:pt x="2603859" y="1471147"/>
                  </a:cubicBezTo>
                  <a:lnTo>
                    <a:pt x="2603859" y="79418"/>
                  </a:lnTo>
                  <a:cubicBezTo>
                    <a:pt x="2560159" y="79418"/>
                    <a:pt x="2524441" y="44079"/>
                    <a:pt x="2524441" y="0"/>
                  </a:cubicBezTo>
                  <a:close/>
                </a:path>
              </a:pathLst>
            </a:custGeom>
            <a:solidFill>
              <a:srgbClr val="FBDC97"/>
            </a:solidFill>
            <a:ln cap="sq" cmpd="sng" w="34275">
              <a:solidFill>
                <a:srgbClr val="553320"/>
              </a:solidFill>
              <a:prstDash val="solid"/>
              <a:miter lim="8000"/>
              <a:headEnd len="sm" w="sm" type="none"/>
              <a:tailEnd len="sm" w="sm" type="none"/>
            </a:ln>
          </p:spPr>
          <p:txBody>
            <a:bodyPr anchorCtr="0" anchor="t" bIns="41125" lIns="82250" spcFirstLastPara="1" rIns="82250" wrap="square" tIns="41125">
              <a:noAutofit/>
            </a:bodyPr>
            <a:lstStyle/>
            <a:p>
              <a:pPr indent="0" lvl="0" marL="0" marR="0" rtl="0" algn="l">
                <a:spcBef>
                  <a:spcPts val="0"/>
                </a:spcBef>
                <a:spcAft>
                  <a:spcPts val="0"/>
                </a:spcAft>
                <a:buNone/>
              </a:pPr>
              <a:r>
                <a:t/>
              </a:r>
              <a:endParaRPr sz="1620">
                <a:solidFill>
                  <a:schemeClr val="dk1"/>
                </a:solidFill>
                <a:latin typeface="Calibri"/>
                <a:ea typeface="Calibri"/>
                <a:cs typeface="Calibri"/>
                <a:sym typeface="Calibri"/>
              </a:endParaRPr>
            </a:p>
          </p:txBody>
        </p:sp>
        <p:sp>
          <p:nvSpPr>
            <p:cNvPr id="115" name="Google Shape;115;p2"/>
            <p:cNvSpPr txBox="1"/>
            <p:nvPr/>
          </p:nvSpPr>
          <p:spPr>
            <a:xfrm>
              <a:off x="38100" y="0"/>
              <a:ext cx="2527659" cy="1512465"/>
            </a:xfrm>
            <a:prstGeom prst="rect">
              <a:avLst/>
            </a:prstGeom>
            <a:noFill/>
            <a:ln>
              <a:noFill/>
            </a:ln>
          </p:spPr>
          <p:txBody>
            <a:bodyPr anchorCtr="0" anchor="ctr" bIns="45700" lIns="45700" spcFirstLastPara="1" rIns="45700" wrap="square" tIns="45700">
              <a:noAutofit/>
            </a:bodyPr>
            <a:lstStyle/>
            <a:p>
              <a:pPr indent="0" lvl="0" marL="0" marR="0" rtl="0" algn="ctr">
                <a:lnSpc>
                  <a:spcPct val="147722"/>
                </a:lnSpc>
                <a:spcBef>
                  <a:spcPts val="0"/>
                </a:spcBef>
                <a:spcAft>
                  <a:spcPts val="0"/>
                </a:spcAft>
                <a:buNone/>
              </a:pPr>
              <a:r>
                <a:t/>
              </a:r>
              <a:endParaRPr sz="1620">
                <a:solidFill>
                  <a:schemeClr val="dk1"/>
                </a:solidFill>
                <a:latin typeface="Calibri"/>
                <a:ea typeface="Calibri"/>
                <a:cs typeface="Calibri"/>
                <a:sym typeface="Calibri"/>
              </a:endParaRPr>
            </a:p>
          </p:txBody>
        </p:sp>
      </p:grpSp>
      <p:grpSp>
        <p:nvGrpSpPr>
          <p:cNvPr id="116" name="Google Shape;116;p2"/>
          <p:cNvGrpSpPr/>
          <p:nvPr/>
        </p:nvGrpSpPr>
        <p:grpSpPr>
          <a:xfrm>
            <a:off x="3539738" y="965725"/>
            <a:ext cx="10868806" cy="8355561"/>
            <a:chOff x="0" y="0"/>
            <a:chExt cx="2798714" cy="1584924"/>
          </a:xfrm>
        </p:grpSpPr>
        <p:sp>
          <p:nvSpPr>
            <p:cNvPr id="117" name="Google Shape;117;p2"/>
            <p:cNvSpPr/>
            <p:nvPr/>
          </p:nvSpPr>
          <p:spPr>
            <a:xfrm>
              <a:off x="0" y="0"/>
              <a:ext cx="2798714" cy="1584924"/>
            </a:xfrm>
            <a:custGeom>
              <a:rect b="b" l="l" r="r" t="t"/>
              <a:pathLst>
                <a:path extrusionOk="0" h="1584924" w="2798714">
                  <a:moveTo>
                    <a:pt x="2719296" y="0"/>
                  </a:moveTo>
                  <a:lnTo>
                    <a:pt x="79418" y="0"/>
                  </a:lnTo>
                  <a:cubicBezTo>
                    <a:pt x="79418" y="43699"/>
                    <a:pt x="44079" y="79418"/>
                    <a:pt x="0" y="79418"/>
                  </a:cubicBezTo>
                  <a:lnTo>
                    <a:pt x="0" y="1505506"/>
                  </a:lnTo>
                  <a:cubicBezTo>
                    <a:pt x="43699" y="1505506"/>
                    <a:pt x="79418" y="1540845"/>
                    <a:pt x="79418" y="1584924"/>
                  </a:cubicBezTo>
                  <a:lnTo>
                    <a:pt x="2719296" y="1584924"/>
                  </a:lnTo>
                  <a:cubicBezTo>
                    <a:pt x="2719296" y="1541224"/>
                    <a:pt x="2754635" y="1505506"/>
                    <a:pt x="2798714" y="1505506"/>
                  </a:cubicBezTo>
                  <a:lnTo>
                    <a:pt x="2798714" y="79418"/>
                  </a:lnTo>
                  <a:cubicBezTo>
                    <a:pt x="2755015" y="79418"/>
                    <a:pt x="2719296" y="44079"/>
                    <a:pt x="2719296" y="0"/>
                  </a:cubicBezTo>
                  <a:close/>
                </a:path>
              </a:pathLst>
            </a:custGeom>
            <a:noFill/>
            <a:ln cap="sq" cmpd="sng" w="34575">
              <a:solidFill>
                <a:srgbClr val="553320"/>
              </a:solidFill>
              <a:prstDash val="solid"/>
              <a:miter lim="8000"/>
              <a:headEnd len="sm" w="sm" type="none"/>
              <a:tailEnd len="sm" w="sm" type="none"/>
            </a:ln>
          </p:spPr>
          <p:txBody>
            <a:bodyPr anchorCtr="0" anchor="t" bIns="41450" lIns="82950" spcFirstLastPara="1" rIns="82950" wrap="square" tIns="41450">
              <a:noAutofit/>
            </a:bodyPr>
            <a:lstStyle/>
            <a:p>
              <a:pPr indent="0" lvl="0" marL="0" marR="0" rtl="0" algn="l">
                <a:spcBef>
                  <a:spcPts val="0"/>
                </a:spcBef>
                <a:spcAft>
                  <a:spcPts val="0"/>
                </a:spcAft>
                <a:buNone/>
              </a:pPr>
              <a:r>
                <a:t/>
              </a:r>
              <a:endParaRPr sz="1633">
                <a:solidFill>
                  <a:schemeClr val="dk1"/>
                </a:solidFill>
                <a:latin typeface="Calibri"/>
                <a:ea typeface="Calibri"/>
                <a:cs typeface="Calibri"/>
                <a:sym typeface="Calibri"/>
              </a:endParaRPr>
            </a:p>
          </p:txBody>
        </p:sp>
        <p:sp>
          <p:nvSpPr>
            <p:cNvPr id="118" name="Google Shape;118;p2"/>
            <p:cNvSpPr txBox="1"/>
            <p:nvPr/>
          </p:nvSpPr>
          <p:spPr>
            <a:xfrm>
              <a:off x="38100" y="0"/>
              <a:ext cx="2722514" cy="1546824"/>
            </a:xfrm>
            <a:prstGeom prst="rect">
              <a:avLst/>
            </a:prstGeom>
            <a:noFill/>
            <a:ln>
              <a:noFill/>
            </a:ln>
          </p:spPr>
          <p:txBody>
            <a:bodyPr anchorCtr="0" anchor="ctr" bIns="46100" lIns="46100" spcFirstLastPara="1" rIns="46100" wrap="square" tIns="46100">
              <a:noAutofit/>
            </a:bodyPr>
            <a:lstStyle/>
            <a:p>
              <a:pPr indent="0" lvl="0" marL="0" marR="0" rtl="0" algn="ctr">
                <a:lnSpc>
                  <a:spcPct val="147722"/>
                </a:lnSpc>
                <a:spcBef>
                  <a:spcPts val="0"/>
                </a:spcBef>
                <a:spcAft>
                  <a:spcPts val="0"/>
                </a:spcAft>
                <a:buNone/>
              </a:pPr>
              <a:r>
                <a:t/>
              </a:r>
              <a:endParaRPr sz="1633">
                <a:solidFill>
                  <a:schemeClr val="dk1"/>
                </a:solidFill>
                <a:latin typeface="Calibri"/>
                <a:ea typeface="Calibri"/>
                <a:cs typeface="Calibri"/>
                <a:sym typeface="Calibri"/>
              </a:endParaRPr>
            </a:p>
          </p:txBody>
        </p:sp>
      </p:grpSp>
      <p:sp>
        <p:nvSpPr>
          <p:cNvPr id="119" name="Google Shape;119;p2"/>
          <p:cNvSpPr txBox="1"/>
          <p:nvPr/>
        </p:nvSpPr>
        <p:spPr>
          <a:xfrm>
            <a:off x="4164974" y="1212050"/>
            <a:ext cx="3771000" cy="831300"/>
          </a:xfrm>
          <a:prstGeom prst="rect">
            <a:avLst/>
          </a:prstGeom>
          <a:noFill/>
          <a:ln>
            <a:noFill/>
          </a:ln>
        </p:spPr>
        <p:txBody>
          <a:bodyPr anchorCtr="0" anchor="t" bIns="0" lIns="0" spcFirstLastPara="1" rIns="0" wrap="square" tIns="0">
            <a:spAutoFit/>
          </a:bodyPr>
          <a:lstStyle/>
          <a:p>
            <a:pPr indent="0" lvl="0" marL="0" marR="0" rtl="0" algn="l">
              <a:lnSpc>
                <a:spcPct val="185629"/>
              </a:lnSpc>
              <a:spcBef>
                <a:spcPts val="0"/>
              </a:spcBef>
              <a:spcAft>
                <a:spcPts val="0"/>
              </a:spcAft>
              <a:buNone/>
            </a:pPr>
            <a:r>
              <a:rPr lang="it-IT" sz="5400">
                <a:solidFill>
                  <a:srgbClr val="553320"/>
                </a:solidFill>
                <a:latin typeface="Anton"/>
                <a:ea typeface="Anton"/>
                <a:cs typeface="Anton"/>
                <a:sym typeface="Anton"/>
              </a:rPr>
              <a:t>INDICE</a:t>
            </a:r>
            <a:endParaRPr/>
          </a:p>
        </p:txBody>
      </p:sp>
      <p:sp>
        <p:nvSpPr>
          <p:cNvPr id="120" name="Google Shape;120;p2"/>
          <p:cNvSpPr txBox="1"/>
          <p:nvPr/>
        </p:nvSpPr>
        <p:spPr>
          <a:xfrm>
            <a:off x="3807825" y="2666550"/>
            <a:ext cx="5666700" cy="6347100"/>
          </a:xfrm>
          <a:prstGeom prst="rect">
            <a:avLst/>
          </a:prstGeom>
          <a:noFill/>
          <a:ln>
            <a:noFill/>
          </a:ln>
        </p:spPr>
        <p:txBody>
          <a:bodyPr anchorCtr="0" anchor="t" bIns="0" lIns="0" spcFirstLastPara="1" rIns="0" wrap="square" tIns="0">
            <a:spAutoFit/>
          </a:bodyPr>
          <a:lstStyle/>
          <a:p>
            <a:pPr indent="-488760" lvl="0" marL="457200" marR="0" rtl="0" algn="l">
              <a:lnSpc>
                <a:spcPct val="123976"/>
              </a:lnSpc>
              <a:spcBef>
                <a:spcPts val="0"/>
              </a:spcBef>
              <a:spcAft>
                <a:spcPts val="0"/>
              </a:spcAft>
              <a:buClr>
                <a:srgbClr val="553320"/>
              </a:buClr>
              <a:buSzPts val="3500"/>
              <a:buFont typeface="Arial"/>
              <a:buChar char="•"/>
            </a:pPr>
            <a:r>
              <a:rPr lang="it-IT" sz="3500">
                <a:solidFill>
                  <a:srgbClr val="553320"/>
                </a:solidFill>
                <a:latin typeface="Anton"/>
                <a:ea typeface="Anton"/>
                <a:cs typeface="Anton"/>
                <a:sym typeface="Anton"/>
              </a:rPr>
              <a:t>Orzo</a:t>
            </a:r>
            <a:endParaRPr sz="3500"/>
          </a:p>
          <a:p>
            <a:pPr indent="-527050" lvl="1" marL="914400" marR="0" rtl="0" algn="l">
              <a:lnSpc>
                <a:spcPct val="155125"/>
              </a:lnSpc>
              <a:spcBef>
                <a:spcPts val="0"/>
              </a:spcBef>
              <a:spcAft>
                <a:spcPts val="0"/>
              </a:spcAft>
              <a:buClr>
                <a:srgbClr val="553320"/>
              </a:buClr>
              <a:buSzPts val="3500"/>
              <a:buFont typeface="Arial"/>
              <a:buChar char="•"/>
            </a:pPr>
            <a:r>
              <a:rPr b="0" i="0" lang="it-IT" sz="3500" u="none" cap="none" strike="noStrike">
                <a:solidFill>
                  <a:srgbClr val="553320"/>
                </a:solidFill>
                <a:latin typeface="Anton"/>
                <a:ea typeface="Anton"/>
                <a:cs typeface="Anton"/>
                <a:sym typeface="Anton"/>
              </a:rPr>
              <a:t>Coltivazione</a:t>
            </a:r>
            <a:endParaRPr sz="3500"/>
          </a:p>
          <a:p>
            <a:pPr indent="-527050" lvl="1" marL="914400" marR="0" rtl="0" algn="l">
              <a:lnSpc>
                <a:spcPct val="155125"/>
              </a:lnSpc>
              <a:spcBef>
                <a:spcPts val="0"/>
              </a:spcBef>
              <a:spcAft>
                <a:spcPts val="0"/>
              </a:spcAft>
              <a:buClr>
                <a:srgbClr val="553320"/>
              </a:buClr>
              <a:buSzPts val="3500"/>
              <a:buFont typeface="Arial"/>
              <a:buChar char="•"/>
            </a:pPr>
            <a:r>
              <a:rPr b="0" i="0" lang="it-IT" sz="3500" u="none" cap="none" strike="noStrike">
                <a:solidFill>
                  <a:srgbClr val="553320"/>
                </a:solidFill>
                <a:latin typeface="Anton"/>
                <a:ea typeface="Anton"/>
                <a:cs typeface="Anton"/>
                <a:sym typeface="Anton"/>
              </a:rPr>
              <a:t>Raccolta</a:t>
            </a:r>
            <a:endParaRPr b="0" i="0" sz="3500" u="none" cap="none" strike="noStrike">
              <a:solidFill>
                <a:srgbClr val="553320"/>
              </a:solidFill>
              <a:latin typeface="Anton"/>
              <a:ea typeface="Anton"/>
              <a:cs typeface="Anton"/>
              <a:sym typeface="Anton"/>
            </a:endParaRPr>
          </a:p>
          <a:p>
            <a:pPr indent="-488760" lvl="0" marL="457200" marR="0" rtl="0" algn="l">
              <a:lnSpc>
                <a:spcPct val="123976"/>
              </a:lnSpc>
              <a:spcBef>
                <a:spcPts val="1800"/>
              </a:spcBef>
              <a:spcAft>
                <a:spcPts val="0"/>
              </a:spcAft>
              <a:buClr>
                <a:srgbClr val="553320"/>
              </a:buClr>
              <a:buSzPts val="3500"/>
              <a:buFont typeface="Arial"/>
              <a:buChar char="•"/>
            </a:pPr>
            <a:r>
              <a:rPr lang="it-IT" sz="3500">
                <a:solidFill>
                  <a:srgbClr val="553320"/>
                </a:solidFill>
                <a:latin typeface="Anton"/>
                <a:ea typeface="Anton"/>
                <a:cs typeface="Anton"/>
                <a:sym typeface="Anton"/>
              </a:rPr>
              <a:t>Luppolo</a:t>
            </a:r>
            <a:endParaRPr sz="3500"/>
          </a:p>
          <a:p>
            <a:pPr indent="-527050" lvl="1" marL="914400" marR="0" rtl="0" algn="l">
              <a:lnSpc>
                <a:spcPct val="155125"/>
              </a:lnSpc>
              <a:spcBef>
                <a:spcPts val="0"/>
              </a:spcBef>
              <a:spcAft>
                <a:spcPts val="0"/>
              </a:spcAft>
              <a:buClr>
                <a:srgbClr val="553320"/>
              </a:buClr>
              <a:buSzPts val="3500"/>
              <a:buFont typeface="Arial"/>
              <a:buChar char="•"/>
            </a:pPr>
            <a:r>
              <a:rPr b="0" i="0" lang="it-IT" sz="3500" u="none" cap="none" strike="noStrike">
                <a:solidFill>
                  <a:srgbClr val="553320"/>
                </a:solidFill>
                <a:latin typeface="Anton"/>
                <a:ea typeface="Anton"/>
                <a:cs typeface="Anton"/>
                <a:sym typeface="Anton"/>
              </a:rPr>
              <a:t>Coltivazione</a:t>
            </a:r>
            <a:endParaRPr sz="3500"/>
          </a:p>
          <a:p>
            <a:pPr indent="-527050" lvl="1" marL="914400" marR="0" rtl="0" algn="l">
              <a:lnSpc>
                <a:spcPct val="155125"/>
              </a:lnSpc>
              <a:spcBef>
                <a:spcPts val="0"/>
              </a:spcBef>
              <a:spcAft>
                <a:spcPts val="0"/>
              </a:spcAft>
              <a:buClr>
                <a:srgbClr val="553320"/>
              </a:buClr>
              <a:buSzPts val="3500"/>
              <a:buFont typeface="Arial"/>
              <a:buChar char="•"/>
            </a:pPr>
            <a:r>
              <a:rPr b="0" i="0" lang="it-IT" sz="3500" u="none" cap="none" strike="noStrike">
                <a:solidFill>
                  <a:srgbClr val="553320"/>
                </a:solidFill>
                <a:latin typeface="Anton"/>
                <a:ea typeface="Anton"/>
                <a:cs typeface="Anton"/>
                <a:sym typeface="Anton"/>
              </a:rPr>
              <a:t>Raccolta</a:t>
            </a:r>
            <a:endParaRPr b="0" i="0" sz="3500" u="none" cap="none" strike="noStrike">
              <a:solidFill>
                <a:srgbClr val="553320"/>
              </a:solidFill>
              <a:latin typeface="Anton"/>
              <a:ea typeface="Anton"/>
              <a:cs typeface="Anton"/>
              <a:sym typeface="Anton"/>
            </a:endParaRPr>
          </a:p>
          <a:p>
            <a:pPr indent="-488760" lvl="0" marL="457200" marR="0" rtl="0" algn="l">
              <a:lnSpc>
                <a:spcPct val="123976"/>
              </a:lnSpc>
              <a:spcBef>
                <a:spcPts val="1800"/>
              </a:spcBef>
              <a:spcAft>
                <a:spcPts val="0"/>
              </a:spcAft>
              <a:buClr>
                <a:srgbClr val="553320"/>
              </a:buClr>
              <a:buSzPts val="3500"/>
              <a:buFont typeface="Arial"/>
              <a:buChar char="•"/>
            </a:pPr>
            <a:r>
              <a:rPr lang="it-IT" sz="3500">
                <a:solidFill>
                  <a:srgbClr val="553320"/>
                </a:solidFill>
                <a:latin typeface="Anton"/>
                <a:ea typeface="Anton"/>
                <a:cs typeface="Anton"/>
                <a:sym typeface="Anton"/>
              </a:rPr>
              <a:t>Riso</a:t>
            </a:r>
            <a:endParaRPr sz="3500"/>
          </a:p>
          <a:p>
            <a:pPr indent="0" lvl="0" marL="0" marR="0" rtl="0" algn="l">
              <a:lnSpc>
                <a:spcPct val="123976"/>
              </a:lnSpc>
              <a:spcBef>
                <a:spcPts val="0"/>
              </a:spcBef>
              <a:spcAft>
                <a:spcPts val="0"/>
              </a:spcAft>
              <a:buNone/>
            </a:pPr>
            <a:r>
              <a:t/>
            </a:r>
            <a:endParaRPr sz="3500">
              <a:solidFill>
                <a:srgbClr val="553320"/>
              </a:solidFill>
              <a:latin typeface="Anton"/>
              <a:ea typeface="Anton"/>
              <a:cs typeface="Anton"/>
              <a:sym typeface="Anton"/>
            </a:endParaRPr>
          </a:p>
        </p:txBody>
      </p:sp>
      <p:cxnSp>
        <p:nvCxnSpPr>
          <p:cNvPr id="121" name="Google Shape;121;p2"/>
          <p:cNvCxnSpPr/>
          <p:nvPr/>
        </p:nvCxnSpPr>
        <p:spPr>
          <a:xfrm>
            <a:off x="3807824" y="2043344"/>
            <a:ext cx="7492500" cy="0"/>
          </a:xfrm>
          <a:prstGeom prst="straightConnector1">
            <a:avLst/>
          </a:prstGeom>
          <a:noFill/>
          <a:ln cap="flat" cmpd="sng" w="38100">
            <a:solidFill>
              <a:srgbClr val="553320"/>
            </a:solidFill>
            <a:prstDash val="solid"/>
            <a:round/>
            <a:headEnd len="lg" w="lg" type="diamond"/>
            <a:tailEnd len="lg" w="lg" type="diamond"/>
          </a:ln>
        </p:spPr>
      </p:cxnSp>
      <p:sp>
        <p:nvSpPr>
          <p:cNvPr id="122" name="Google Shape;122;p2"/>
          <p:cNvSpPr txBox="1"/>
          <p:nvPr/>
        </p:nvSpPr>
        <p:spPr>
          <a:xfrm>
            <a:off x="8885013" y="2666550"/>
            <a:ext cx="5523600" cy="5794800"/>
          </a:xfrm>
          <a:prstGeom prst="rect">
            <a:avLst/>
          </a:prstGeom>
          <a:noFill/>
          <a:ln>
            <a:noFill/>
          </a:ln>
        </p:spPr>
        <p:txBody>
          <a:bodyPr anchorCtr="0" anchor="t" bIns="91425" lIns="91425" spcFirstLastPara="1" rIns="91425" wrap="square" tIns="91425">
            <a:spAutoFit/>
          </a:bodyPr>
          <a:lstStyle/>
          <a:p>
            <a:pPr indent="-488760" lvl="0" marL="457200" rtl="0" algn="l">
              <a:lnSpc>
                <a:spcPct val="123976"/>
              </a:lnSpc>
              <a:spcBef>
                <a:spcPts val="1800"/>
              </a:spcBef>
              <a:spcAft>
                <a:spcPts val="0"/>
              </a:spcAft>
              <a:buClr>
                <a:srgbClr val="553320"/>
              </a:buClr>
              <a:buSzPts val="3500"/>
              <a:buChar char="•"/>
            </a:pPr>
            <a:r>
              <a:rPr lang="it-IT" sz="3500">
                <a:solidFill>
                  <a:srgbClr val="553320"/>
                </a:solidFill>
                <a:latin typeface="Anton"/>
                <a:ea typeface="Anton"/>
                <a:cs typeface="Anton"/>
                <a:sym typeface="Anton"/>
              </a:rPr>
              <a:t>Fasi del processo produttivo</a:t>
            </a:r>
            <a:endParaRPr sz="3500">
              <a:solidFill>
                <a:schemeClr val="dk1"/>
              </a:solidFill>
            </a:endParaRPr>
          </a:p>
          <a:p>
            <a:pPr indent="-501650" lvl="1" marL="914400" rtl="0" algn="l">
              <a:lnSpc>
                <a:spcPct val="132964"/>
              </a:lnSpc>
              <a:spcBef>
                <a:spcPts val="1200"/>
              </a:spcBef>
              <a:spcAft>
                <a:spcPts val="0"/>
              </a:spcAft>
              <a:buClr>
                <a:srgbClr val="553320"/>
              </a:buClr>
              <a:buSzPts val="3500"/>
              <a:buFont typeface="Noto Sans Symbols"/>
              <a:buChar char="⮚"/>
            </a:pPr>
            <a:r>
              <a:rPr lang="it-IT" sz="3500">
                <a:solidFill>
                  <a:srgbClr val="553320"/>
                </a:solidFill>
                <a:latin typeface="Anton"/>
                <a:ea typeface="Anton"/>
                <a:cs typeface="Anton"/>
                <a:sym typeface="Anton"/>
              </a:rPr>
              <a:t>Maltazione</a:t>
            </a:r>
            <a:endParaRPr sz="3500">
              <a:solidFill>
                <a:schemeClr val="dk1"/>
              </a:solidFill>
            </a:endParaRPr>
          </a:p>
          <a:p>
            <a:pPr indent="-501650" lvl="1" marL="914400" rtl="0" algn="l">
              <a:lnSpc>
                <a:spcPct val="132964"/>
              </a:lnSpc>
              <a:spcBef>
                <a:spcPts val="0"/>
              </a:spcBef>
              <a:spcAft>
                <a:spcPts val="0"/>
              </a:spcAft>
              <a:buClr>
                <a:srgbClr val="553320"/>
              </a:buClr>
              <a:buSzPts val="3500"/>
              <a:buFont typeface="Noto Sans Symbols"/>
              <a:buChar char="⮚"/>
            </a:pPr>
            <a:r>
              <a:rPr lang="it-IT" sz="3500">
                <a:solidFill>
                  <a:srgbClr val="553320"/>
                </a:solidFill>
                <a:latin typeface="Anton"/>
                <a:ea typeface="Anton"/>
                <a:cs typeface="Anton"/>
                <a:sym typeface="Anton"/>
              </a:rPr>
              <a:t>Macinazione</a:t>
            </a:r>
            <a:endParaRPr sz="3500">
              <a:solidFill>
                <a:schemeClr val="dk1"/>
              </a:solidFill>
            </a:endParaRPr>
          </a:p>
          <a:p>
            <a:pPr indent="-501650" lvl="1" marL="914400" rtl="0" algn="l">
              <a:lnSpc>
                <a:spcPct val="132964"/>
              </a:lnSpc>
              <a:spcBef>
                <a:spcPts val="0"/>
              </a:spcBef>
              <a:spcAft>
                <a:spcPts val="0"/>
              </a:spcAft>
              <a:buClr>
                <a:srgbClr val="553320"/>
              </a:buClr>
              <a:buSzPts val="3500"/>
              <a:buFont typeface="Noto Sans Symbols"/>
              <a:buChar char="⮚"/>
            </a:pPr>
            <a:r>
              <a:rPr lang="it-IT" sz="3500">
                <a:solidFill>
                  <a:srgbClr val="553320"/>
                </a:solidFill>
                <a:latin typeface="Anton"/>
                <a:ea typeface="Anton"/>
                <a:cs typeface="Anton"/>
                <a:sym typeface="Anton"/>
              </a:rPr>
              <a:t>Ammostamento</a:t>
            </a:r>
            <a:endParaRPr sz="3500">
              <a:solidFill>
                <a:schemeClr val="dk1"/>
              </a:solidFill>
            </a:endParaRPr>
          </a:p>
          <a:p>
            <a:pPr indent="-501650" lvl="1" marL="914400" rtl="0" algn="l">
              <a:lnSpc>
                <a:spcPct val="132964"/>
              </a:lnSpc>
              <a:spcBef>
                <a:spcPts val="0"/>
              </a:spcBef>
              <a:spcAft>
                <a:spcPts val="0"/>
              </a:spcAft>
              <a:buClr>
                <a:srgbClr val="553320"/>
              </a:buClr>
              <a:buSzPts val="3500"/>
              <a:buFont typeface="Noto Sans Symbols"/>
              <a:buChar char="⮚"/>
            </a:pPr>
            <a:r>
              <a:rPr lang="it-IT" sz="3500">
                <a:solidFill>
                  <a:srgbClr val="553320"/>
                </a:solidFill>
                <a:latin typeface="Anton"/>
                <a:ea typeface="Anton"/>
                <a:cs typeface="Anton"/>
                <a:sym typeface="Anton"/>
              </a:rPr>
              <a:t>Bollitura</a:t>
            </a:r>
            <a:endParaRPr sz="3500">
              <a:solidFill>
                <a:schemeClr val="dk1"/>
              </a:solidFill>
            </a:endParaRPr>
          </a:p>
          <a:p>
            <a:pPr indent="-501650" lvl="1" marL="914400" rtl="0" algn="l">
              <a:lnSpc>
                <a:spcPct val="132964"/>
              </a:lnSpc>
              <a:spcBef>
                <a:spcPts val="0"/>
              </a:spcBef>
              <a:spcAft>
                <a:spcPts val="0"/>
              </a:spcAft>
              <a:buClr>
                <a:srgbClr val="553320"/>
              </a:buClr>
              <a:buSzPts val="3500"/>
              <a:buFont typeface="Noto Sans Symbols"/>
              <a:buChar char="⮚"/>
            </a:pPr>
            <a:r>
              <a:rPr lang="it-IT" sz="3500">
                <a:solidFill>
                  <a:srgbClr val="553320"/>
                </a:solidFill>
                <a:latin typeface="Anton"/>
                <a:ea typeface="Anton"/>
                <a:cs typeface="Anton"/>
                <a:sym typeface="Anton"/>
              </a:rPr>
              <a:t>Fermentazione</a:t>
            </a:r>
            <a:endParaRPr sz="3500">
              <a:solidFill>
                <a:schemeClr val="dk1"/>
              </a:solidFill>
            </a:endParaRPr>
          </a:p>
          <a:p>
            <a:pPr indent="-501650" lvl="1" marL="914400" rtl="0" algn="l">
              <a:lnSpc>
                <a:spcPct val="132964"/>
              </a:lnSpc>
              <a:spcBef>
                <a:spcPts val="0"/>
              </a:spcBef>
              <a:spcAft>
                <a:spcPts val="0"/>
              </a:spcAft>
              <a:buClr>
                <a:srgbClr val="553320"/>
              </a:buClr>
              <a:buSzPts val="3500"/>
              <a:buFont typeface="Noto Sans Symbols"/>
              <a:buChar char="⮚"/>
            </a:pPr>
            <a:r>
              <a:rPr lang="it-IT" sz="3500">
                <a:solidFill>
                  <a:srgbClr val="553320"/>
                </a:solidFill>
                <a:latin typeface="Anton"/>
                <a:ea typeface="Anton"/>
                <a:cs typeface="Anton"/>
                <a:sym typeface="Anton"/>
              </a:rPr>
              <a:t>Carbonazione</a:t>
            </a:r>
            <a:endParaRPr sz="35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027"/>
        </a:solidFill>
      </p:bgPr>
    </p:bg>
    <p:spTree>
      <p:nvGrpSpPr>
        <p:cNvPr id="354" name="Shape 354"/>
        <p:cNvGrpSpPr/>
        <p:nvPr/>
      </p:nvGrpSpPr>
      <p:grpSpPr>
        <a:xfrm>
          <a:off x="0" y="0"/>
          <a:ext cx="0" cy="0"/>
          <a:chOff x="0" y="0"/>
          <a:chExt cx="0" cy="0"/>
        </a:xfrm>
      </p:grpSpPr>
      <p:grpSp>
        <p:nvGrpSpPr>
          <p:cNvPr id="355" name="Google Shape;355;p21"/>
          <p:cNvGrpSpPr/>
          <p:nvPr/>
        </p:nvGrpSpPr>
        <p:grpSpPr>
          <a:xfrm>
            <a:off x="232051" y="228197"/>
            <a:ext cx="17823902" cy="9830606"/>
            <a:chOff x="0" y="0"/>
            <a:chExt cx="2924684" cy="1613082"/>
          </a:xfrm>
        </p:grpSpPr>
        <p:sp>
          <p:nvSpPr>
            <p:cNvPr id="356" name="Google Shape;356;p21"/>
            <p:cNvSpPr/>
            <p:nvPr/>
          </p:nvSpPr>
          <p:spPr>
            <a:xfrm>
              <a:off x="0" y="0"/>
              <a:ext cx="2924684" cy="1613082"/>
            </a:xfrm>
            <a:custGeom>
              <a:rect b="b" l="l" r="r" t="t"/>
              <a:pathLst>
                <a:path extrusionOk="0" h="1613082" w="2924684">
                  <a:moveTo>
                    <a:pt x="2845266" y="0"/>
                  </a:moveTo>
                  <a:lnTo>
                    <a:pt x="79418" y="0"/>
                  </a:lnTo>
                  <a:cubicBezTo>
                    <a:pt x="79418" y="43699"/>
                    <a:pt x="44079" y="79418"/>
                    <a:pt x="0" y="79418"/>
                  </a:cubicBezTo>
                  <a:lnTo>
                    <a:pt x="0" y="1533664"/>
                  </a:lnTo>
                  <a:cubicBezTo>
                    <a:pt x="43699" y="1533664"/>
                    <a:pt x="79418" y="1569003"/>
                    <a:pt x="79418" y="1613082"/>
                  </a:cubicBezTo>
                  <a:lnTo>
                    <a:pt x="2845266" y="1613082"/>
                  </a:lnTo>
                  <a:cubicBezTo>
                    <a:pt x="2845266" y="1569383"/>
                    <a:pt x="2880605" y="1533664"/>
                    <a:pt x="2924684" y="1533664"/>
                  </a:cubicBezTo>
                  <a:lnTo>
                    <a:pt x="2924684" y="79418"/>
                  </a:lnTo>
                  <a:cubicBezTo>
                    <a:pt x="2880984" y="79418"/>
                    <a:pt x="2845266" y="44079"/>
                    <a:pt x="2845266" y="0"/>
                  </a:cubicBezTo>
                  <a:close/>
                </a:path>
              </a:pathLst>
            </a:custGeom>
            <a:noFill/>
            <a:ln cap="sq" cmpd="sng" w="38100">
              <a:solidFill>
                <a:srgbClr val="5533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7" name="Google Shape;357;p21"/>
            <p:cNvSpPr txBox="1"/>
            <p:nvPr/>
          </p:nvSpPr>
          <p:spPr>
            <a:xfrm>
              <a:off x="38100" y="0"/>
              <a:ext cx="2848484" cy="157498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358" name="Google Shape;358;p21"/>
          <p:cNvCxnSpPr/>
          <p:nvPr/>
        </p:nvCxnSpPr>
        <p:spPr>
          <a:xfrm>
            <a:off x="1351432" y="1690258"/>
            <a:ext cx="13275900" cy="0"/>
          </a:xfrm>
          <a:prstGeom prst="straightConnector1">
            <a:avLst/>
          </a:prstGeom>
          <a:noFill/>
          <a:ln cap="flat" cmpd="sng" w="38100">
            <a:solidFill>
              <a:srgbClr val="553320"/>
            </a:solidFill>
            <a:prstDash val="solid"/>
            <a:round/>
            <a:headEnd len="lg" w="lg" type="diamond"/>
            <a:tailEnd len="lg" w="lg" type="diamond"/>
          </a:ln>
        </p:spPr>
      </p:cxnSp>
      <p:sp>
        <p:nvSpPr>
          <p:cNvPr id="359" name="Google Shape;359;p21"/>
          <p:cNvSpPr txBox="1"/>
          <p:nvPr/>
        </p:nvSpPr>
        <p:spPr>
          <a:xfrm>
            <a:off x="1694925" y="470933"/>
            <a:ext cx="13687800" cy="1100700"/>
          </a:xfrm>
          <a:prstGeom prst="rect">
            <a:avLst/>
          </a:prstGeom>
          <a:noFill/>
          <a:ln>
            <a:noFill/>
          </a:ln>
        </p:spPr>
        <p:txBody>
          <a:bodyPr anchorCtr="0" anchor="t" bIns="0" lIns="0" spcFirstLastPara="1" rIns="0" wrap="square" tIns="0">
            <a:spAutoFit/>
          </a:bodyPr>
          <a:lstStyle/>
          <a:p>
            <a:pPr indent="0" lvl="0" marL="0" marR="0" rtl="0" algn="l">
              <a:lnSpc>
                <a:spcPct val="167066"/>
              </a:lnSpc>
              <a:spcBef>
                <a:spcPts val="0"/>
              </a:spcBef>
              <a:spcAft>
                <a:spcPts val="0"/>
              </a:spcAft>
              <a:buNone/>
            </a:pPr>
            <a:r>
              <a:rPr lang="it-IT" sz="7150">
                <a:solidFill>
                  <a:srgbClr val="553320"/>
                </a:solidFill>
                <a:latin typeface="Anton"/>
                <a:ea typeface="Anton"/>
                <a:cs typeface="Anton"/>
                <a:sym typeface="Anton"/>
              </a:rPr>
              <a:t>LE TRE MACRO-FAMIGLIE DI LIEVITI</a:t>
            </a:r>
            <a:endParaRPr sz="7150"/>
          </a:p>
        </p:txBody>
      </p:sp>
      <p:sp>
        <p:nvSpPr>
          <p:cNvPr id="360" name="Google Shape;360;p21"/>
          <p:cNvSpPr txBox="1"/>
          <p:nvPr/>
        </p:nvSpPr>
        <p:spPr>
          <a:xfrm>
            <a:off x="548950" y="1808875"/>
            <a:ext cx="11656800" cy="8532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200"/>
              </a:spcBef>
              <a:spcAft>
                <a:spcPts val="0"/>
              </a:spcAft>
              <a:buClr>
                <a:schemeClr val="dk1"/>
              </a:buClr>
              <a:buSzPts val="1100"/>
              <a:buFont typeface="Arial"/>
              <a:buNone/>
            </a:pPr>
            <a:r>
              <a:rPr lang="it-IT" sz="2600">
                <a:solidFill>
                  <a:schemeClr val="dk1"/>
                </a:solidFill>
                <a:latin typeface="Calibri"/>
                <a:ea typeface="Calibri"/>
                <a:cs typeface="Calibri"/>
                <a:sym typeface="Calibri"/>
              </a:rPr>
              <a:t>La scelta del lievito determina sia le proprietà organolettiche della birra sia l’infrastruttura (e i costi operativi) del birrificio:</a:t>
            </a:r>
            <a:endParaRPr sz="2600">
              <a:solidFill>
                <a:schemeClr val="dk1"/>
              </a:solidFill>
              <a:latin typeface="Calibri"/>
              <a:ea typeface="Calibri"/>
              <a:cs typeface="Calibri"/>
              <a:sym typeface="Calibri"/>
            </a:endParaRPr>
          </a:p>
          <a:p>
            <a:pPr indent="-393700" lvl="0" marL="457200" rtl="0" algn="l">
              <a:lnSpc>
                <a:spcPct val="115000"/>
              </a:lnSpc>
              <a:spcBef>
                <a:spcPts val="1200"/>
              </a:spcBef>
              <a:spcAft>
                <a:spcPts val="0"/>
              </a:spcAft>
              <a:buClr>
                <a:schemeClr val="dk1"/>
              </a:buClr>
              <a:buSzPts val="2600"/>
              <a:buFont typeface="Calibri"/>
              <a:buChar char="●"/>
            </a:pPr>
            <a:r>
              <a:rPr b="1" lang="it-IT" sz="2600">
                <a:solidFill>
                  <a:schemeClr val="dk1"/>
                </a:solidFill>
                <a:latin typeface="Calibri"/>
                <a:ea typeface="Calibri"/>
                <a:cs typeface="Calibri"/>
                <a:sym typeface="Calibri"/>
              </a:rPr>
              <a:t>Lieviti ad Alta Fermentazione</a:t>
            </a:r>
            <a:r>
              <a:rPr lang="it-IT" sz="2600">
                <a:solidFill>
                  <a:schemeClr val="dk1"/>
                </a:solidFill>
                <a:latin typeface="Calibri"/>
                <a:ea typeface="Calibri"/>
                <a:cs typeface="Calibri"/>
                <a:sym typeface="Calibri"/>
              </a:rPr>
              <a:t>: Questi lieviti operano a temperature tra i 15°C e i 23°C.</a:t>
            </a:r>
            <a:r>
              <a:rPr baseline="30000" lang="it-IT" sz="2600">
                <a:solidFill>
                  <a:schemeClr val="dk1"/>
                </a:solidFill>
                <a:latin typeface="Calibri"/>
                <a:ea typeface="Calibri"/>
                <a:cs typeface="Calibri"/>
                <a:sym typeface="Calibri"/>
              </a:rPr>
              <a:t>9</a:t>
            </a:r>
            <a:r>
              <a:rPr lang="it-IT" sz="2600">
                <a:solidFill>
                  <a:schemeClr val="dk1"/>
                </a:solidFill>
                <a:latin typeface="Calibri"/>
                <a:ea typeface="Calibri"/>
                <a:cs typeface="Calibri"/>
                <a:sym typeface="Calibri"/>
              </a:rPr>
              <a:t> Il processo metabolico è rapido, consentendo un elevato </a:t>
            </a:r>
            <a:r>
              <a:rPr i="1" lang="it-IT" sz="2600">
                <a:solidFill>
                  <a:schemeClr val="dk1"/>
                </a:solidFill>
                <a:latin typeface="Calibri"/>
                <a:ea typeface="Calibri"/>
                <a:cs typeface="Calibri"/>
                <a:sym typeface="Calibri"/>
              </a:rPr>
              <a:t>turnover</a:t>
            </a:r>
            <a:r>
              <a:rPr lang="it-IT" sz="2600">
                <a:solidFill>
                  <a:schemeClr val="dk1"/>
                </a:solidFill>
                <a:latin typeface="Calibri"/>
                <a:ea typeface="Calibri"/>
                <a:cs typeface="Calibri"/>
                <a:sym typeface="Calibri"/>
              </a:rPr>
              <a:t> dei serbatoi utilizzati dall’azienda. Questo metodo è tipico delle birre che </a:t>
            </a:r>
            <a:r>
              <a:rPr lang="it-IT" sz="2600">
                <a:solidFill>
                  <a:schemeClr val="dk1"/>
                </a:solidFill>
                <a:latin typeface="Calibri"/>
                <a:ea typeface="Calibri"/>
                <a:cs typeface="Calibri"/>
                <a:sym typeface="Calibri"/>
              </a:rPr>
              <a:t>si distinguono dalle altre per profili organolettici fruttati e complessi. Fra queste </a:t>
            </a:r>
            <a:r>
              <a:rPr lang="it-IT" sz="2600">
                <a:solidFill>
                  <a:schemeClr val="dk1"/>
                </a:solidFill>
                <a:latin typeface="Calibri"/>
                <a:ea typeface="Calibri"/>
                <a:cs typeface="Calibri"/>
                <a:sym typeface="Calibri"/>
              </a:rPr>
              <a:t>Stout, IPA e birre trappiste (Ale)</a:t>
            </a:r>
            <a:endParaRPr sz="2600">
              <a:solidFill>
                <a:schemeClr val="dk1"/>
              </a:solidFill>
              <a:latin typeface="Calibri"/>
              <a:ea typeface="Calibri"/>
              <a:cs typeface="Calibri"/>
              <a:sym typeface="Calibri"/>
            </a:endParaRPr>
          </a:p>
          <a:p>
            <a:pPr indent="-393700" lvl="0" marL="457200" rtl="0" algn="l">
              <a:lnSpc>
                <a:spcPct val="115000"/>
              </a:lnSpc>
              <a:spcBef>
                <a:spcPts val="0"/>
              </a:spcBef>
              <a:spcAft>
                <a:spcPts val="0"/>
              </a:spcAft>
              <a:buClr>
                <a:schemeClr val="dk1"/>
              </a:buClr>
              <a:buSzPts val="2600"/>
              <a:buFont typeface="Calibri"/>
              <a:buChar char="●"/>
            </a:pPr>
            <a:r>
              <a:rPr b="1" lang="it-IT" sz="2600">
                <a:solidFill>
                  <a:schemeClr val="dk1"/>
                </a:solidFill>
                <a:latin typeface="Calibri"/>
                <a:ea typeface="Calibri"/>
                <a:cs typeface="Calibri"/>
                <a:sym typeface="Calibri"/>
              </a:rPr>
              <a:t>Lieviti a Bassa Fermentazione: </a:t>
            </a:r>
            <a:r>
              <a:rPr lang="it-IT" sz="2600">
                <a:solidFill>
                  <a:schemeClr val="dk1"/>
                </a:solidFill>
                <a:latin typeface="Calibri"/>
                <a:ea typeface="Calibri"/>
                <a:cs typeface="Calibri"/>
                <a:sym typeface="Calibri"/>
              </a:rPr>
              <a:t>Questa famiglia esige temperature di esercizio rigide (tra i 7°C e i 12°C). L'utilizzo di questi lieviti impone costi operativi notevoli per il raffreddamento costante. Il risultato commerciale è però la famiglia delle Lager, le birre più consumate a livello globale, caratterizzate da un profilo che esalta la pura essenza del malto e del luppolo.</a:t>
            </a:r>
            <a:endParaRPr sz="2600">
              <a:solidFill>
                <a:schemeClr val="dk1"/>
              </a:solidFill>
              <a:latin typeface="Calibri"/>
              <a:ea typeface="Calibri"/>
              <a:cs typeface="Calibri"/>
              <a:sym typeface="Calibri"/>
            </a:endParaRPr>
          </a:p>
          <a:p>
            <a:pPr indent="-393700" lvl="0" marL="457200" rtl="0" algn="l">
              <a:lnSpc>
                <a:spcPct val="115000"/>
              </a:lnSpc>
              <a:spcBef>
                <a:spcPts val="0"/>
              </a:spcBef>
              <a:spcAft>
                <a:spcPts val="0"/>
              </a:spcAft>
              <a:buClr>
                <a:schemeClr val="dk1"/>
              </a:buClr>
              <a:buSzPts val="2600"/>
              <a:buFont typeface="Calibri"/>
              <a:buChar char="●"/>
            </a:pPr>
            <a:r>
              <a:rPr b="1" lang="it-IT" sz="2600">
                <a:solidFill>
                  <a:schemeClr val="dk1"/>
                </a:solidFill>
                <a:latin typeface="Calibri"/>
                <a:ea typeface="Calibri"/>
                <a:cs typeface="Calibri"/>
                <a:sym typeface="Calibri"/>
              </a:rPr>
              <a:t>Fermentazione Spontanea</a:t>
            </a:r>
            <a:r>
              <a:rPr lang="it-IT" sz="2600">
                <a:solidFill>
                  <a:schemeClr val="dk1"/>
                </a:solidFill>
                <a:latin typeface="Calibri"/>
                <a:ea typeface="Calibri"/>
                <a:cs typeface="Calibri"/>
                <a:sym typeface="Calibri"/>
              </a:rPr>
              <a:t>: Metodo arcaico, limitato a specifiche aree geografiche come alcune valli del Belgio (produzione di Lambic), che prescinde dall'inoculo deliberato in favore dell'azione dei microrganismi naturalmente presenti nell'aria e nel legno.</a:t>
            </a:r>
            <a:r>
              <a:rPr baseline="30000" lang="it-IT" sz="2600">
                <a:solidFill>
                  <a:schemeClr val="dk1"/>
                </a:solidFill>
                <a:latin typeface="Calibri"/>
                <a:ea typeface="Calibri"/>
                <a:cs typeface="Calibri"/>
                <a:sym typeface="Calibri"/>
              </a:rPr>
              <a:t> </a:t>
            </a:r>
            <a:r>
              <a:rPr lang="it-IT" sz="2600">
                <a:solidFill>
                  <a:schemeClr val="dk1"/>
                </a:solidFill>
                <a:latin typeface="Calibri"/>
                <a:ea typeface="Calibri"/>
                <a:cs typeface="Calibri"/>
                <a:sym typeface="Calibri"/>
              </a:rPr>
              <a:t>È un processo altamente imprevedibile che può protrarsi per anni, posizionandosi in nicchie estreme di mercato.</a:t>
            </a:r>
            <a:endParaRPr sz="2600">
              <a:solidFill>
                <a:schemeClr val="dk1"/>
              </a:solidFill>
              <a:latin typeface="Calibri"/>
              <a:ea typeface="Calibri"/>
              <a:cs typeface="Calibri"/>
              <a:sym typeface="Calibri"/>
            </a:endParaRPr>
          </a:p>
          <a:p>
            <a:pPr indent="0" lvl="0" marL="0" marR="0" rtl="0" algn="just">
              <a:spcBef>
                <a:spcPts val="1200"/>
              </a:spcBef>
              <a:spcAft>
                <a:spcPts val="0"/>
              </a:spcAft>
              <a:buNone/>
            </a:pPr>
            <a:r>
              <a:t/>
            </a:r>
            <a:endParaRPr sz="2600">
              <a:solidFill>
                <a:srgbClr val="553320"/>
              </a:solidFill>
            </a:endParaRPr>
          </a:p>
        </p:txBody>
      </p:sp>
      <p:pic>
        <p:nvPicPr>
          <p:cNvPr id="361" name="Google Shape;361;p21" title="Gemini_Generated_Image_842gt842gt842gt8-removebg-preview.png"/>
          <p:cNvPicPr preferRelativeResize="0"/>
          <p:nvPr/>
        </p:nvPicPr>
        <p:blipFill rotWithShape="1">
          <a:blip r:embed="rId3">
            <a:alphaModFix/>
          </a:blip>
          <a:srcRect b="0" l="7721" r="68308" t="0"/>
          <a:stretch/>
        </p:blipFill>
        <p:spPr>
          <a:xfrm>
            <a:off x="13779775" y="1808875"/>
            <a:ext cx="2918650" cy="2832375"/>
          </a:xfrm>
          <a:prstGeom prst="rect">
            <a:avLst/>
          </a:prstGeom>
          <a:noFill/>
          <a:ln>
            <a:noFill/>
          </a:ln>
        </p:spPr>
      </p:pic>
      <p:pic>
        <p:nvPicPr>
          <p:cNvPr id="362" name="Google Shape;362;p21" title="Gemini_Generated_Image_842gt842gt842gt8-removebg-preview.png"/>
          <p:cNvPicPr preferRelativeResize="0"/>
          <p:nvPr/>
        </p:nvPicPr>
        <p:blipFill rotWithShape="1">
          <a:blip r:embed="rId3">
            <a:alphaModFix/>
          </a:blip>
          <a:srcRect b="0" l="39305" r="36724" t="0"/>
          <a:stretch/>
        </p:blipFill>
        <p:spPr>
          <a:xfrm>
            <a:off x="13883550" y="4489850"/>
            <a:ext cx="2711101" cy="2630975"/>
          </a:xfrm>
          <a:prstGeom prst="rect">
            <a:avLst/>
          </a:prstGeom>
          <a:noFill/>
          <a:ln>
            <a:noFill/>
          </a:ln>
        </p:spPr>
      </p:pic>
      <p:pic>
        <p:nvPicPr>
          <p:cNvPr id="363" name="Google Shape;363;p21" title="Gemini_Generated_Image_842gt842gt842gt8-removebg-preview.png"/>
          <p:cNvPicPr preferRelativeResize="0"/>
          <p:nvPr/>
        </p:nvPicPr>
        <p:blipFill rotWithShape="1">
          <a:blip r:embed="rId3">
            <a:alphaModFix/>
          </a:blip>
          <a:srcRect b="0" l="71431" r="4598" t="0"/>
          <a:stretch/>
        </p:blipFill>
        <p:spPr>
          <a:xfrm>
            <a:off x="13779775" y="6936600"/>
            <a:ext cx="2918650" cy="283238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027"/>
        </a:solidFill>
      </p:bgPr>
    </p:bg>
    <p:spTree>
      <p:nvGrpSpPr>
        <p:cNvPr id="367" name="Shape 367"/>
        <p:cNvGrpSpPr/>
        <p:nvPr/>
      </p:nvGrpSpPr>
      <p:grpSpPr>
        <a:xfrm>
          <a:off x="0" y="0"/>
          <a:ext cx="0" cy="0"/>
          <a:chOff x="0" y="0"/>
          <a:chExt cx="0" cy="0"/>
        </a:xfrm>
      </p:grpSpPr>
      <p:grpSp>
        <p:nvGrpSpPr>
          <p:cNvPr id="368" name="Google Shape;368;g3cc6d5aac75_0_8"/>
          <p:cNvGrpSpPr/>
          <p:nvPr/>
        </p:nvGrpSpPr>
        <p:grpSpPr>
          <a:xfrm>
            <a:off x="232051" y="228197"/>
            <a:ext cx="17823902" cy="9830606"/>
            <a:chOff x="0" y="0"/>
            <a:chExt cx="2924684" cy="1613082"/>
          </a:xfrm>
        </p:grpSpPr>
        <p:sp>
          <p:nvSpPr>
            <p:cNvPr id="369" name="Google Shape;369;g3cc6d5aac75_0_8"/>
            <p:cNvSpPr/>
            <p:nvPr/>
          </p:nvSpPr>
          <p:spPr>
            <a:xfrm>
              <a:off x="0" y="0"/>
              <a:ext cx="2924684" cy="1613082"/>
            </a:xfrm>
            <a:custGeom>
              <a:rect b="b" l="l" r="r" t="t"/>
              <a:pathLst>
                <a:path extrusionOk="0" h="1613082" w="2924684">
                  <a:moveTo>
                    <a:pt x="2845266" y="0"/>
                  </a:moveTo>
                  <a:lnTo>
                    <a:pt x="79418" y="0"/>
                  </a:lnTo>
                  <a:cubicBezTo>
                    <a:pt x="79418" y="43699"/>
                    <a:pt x="44079" y="79418"/>
                    <a:pt x="0" y="79418"/>
                  </a:cubicBezTo>
                  <a:lnTo>
                    <a:pt x="0" y="1533664"/>
                  </a:lnTo>
                  <a:cubicBezTo>
                    <a:pt x="43699" y="1533664"/>
                    <a:pt x="79418" y="1569003"/>
                    <a:pt x="79418" y="1613082"/>
                  </a:cubicBezTo>
                  <a:lnTo>
                    <a:pt x="2845266" y="1613082"/>
                  </a:lnTo>
                  <a:cubicBezTo>
                    <a:pt x="2845266" y="1569383"/>
                    <a:pt x="2880605" y="1533664"/>
                    <a:pt x="2924684" y="1533664"/>
                  </a:cubicBezTo>
                  <a:lnTo>
                    <a:pt x="2924684" y="79418"/>
                  </a:lnTo>
                  <a:cubicBezTo>
                    <a:pt x="2880984" y="79418"/>
                    <a:pt x="2845266" y="44079"/>
                    <a:pt x="2845266" y="0"/>
                  </a:cubicBezTo>
                  <a:close/>
                </a:path>
              </a:pathLst>
            </a:custGeom>
            <a:noFill/>
            <a:ln cap="sq" cmpd="sng" w="38100">
              <a:solidFill>
                <a:srgbClr val="5533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0" name="Google Shape;370;g3cc6d5aac75_0_8"/>
            <p:cNvSpPr txBox="1"/>
            <p:nvPr/>
          </p:nvSpPr>
          <p:spPr>
            <a:xfrm>
              <a:off x="38100" y="0"/>
              <a:ext cx="2848500" cy="1575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371" name="Google Shape;371;g3cc6d5aac75_0_8"/>
          <p:cNvCxnSpPr/>
          <p:nvPr/>
        </p:nvCxnSpPr>
        <p:spPr>
          <a:xfrm>
            <a:off x="1351432" y="1690258"/>
            <a:ext cx="13275900" cy="0"/>
          </a:xfrm>
          <a:prstGeom prst="straightConnector1">
            <a:avLst/>
          </a:prstGeom>
          <a:noFill/>
          <a:ln cap="flat" cmpd="sng" w="38100">
            <a:solidFill>
              <a:srgbClr val="553320"/>
            </a:solidFill>
            <a:prstDash val="solid"/>
            <a:round/>
            <a:headEnd len="lg" w="lg" type="diamond"/>
            <a:tailEnd len="lg" w="lg" type="diamond"/>
          </a:ln>
        </p:spPr>
      </p:cxnSp>
      <p:sp>
        <p:nvSpPr>
          <p:cNvPr id="372" name="Google Shape;372;g3cc6d5aac75_0_8"/>
          <p:cNvSpPr txBox="1"/>
          <p:nvPr/>
        </p:nvSpPr>
        <p:spPr>
          <a:xfrm>
            <a:off x="1694925" y="470933"/>
            <a:ext cx="13687800" cy="1100700"/>
          </a:xfrm>
          <a:prstGeom prst="rect">
            <a:avLst/>
          </a:prstGeom>
          <a:noFill/>
          <a:ln>
            <a:noFill/>
          </a:ln>
        </p:spPr>
        <p:txBody>
          <a:bodyPr anchorCtr="0" anchor="t" bIns="0" lIns="0" spcFirstLastPara="1" rIns="0" wrap="square" tIns="0">
            <a:spAutoFit/>
          </a:bodyPr>
          <a:lstStyle/>
          <a:p>
            <a:pPr indent="0" lvl="0" marL="0" marR="0" rtl="0" algn="l">
              <a:lnSpc>
                <a:spcPct val="167066"/>
              </a:lnSpc>
              <a:spcBef>
                <a:spcPts val="0"/>
              </a:spcBef>
              <a:spcAft>
                <a:spcPts val="0"/>
              </a:spcAft>
              <a:buNone/>
            </a:pPr>
            <a:r>
              <a:rPr lang="it-IT" sz="7150">
                <a:solidFill>
                  <a:srgbClr val="553320"/>
                </a:solidFill>
                <a:latin typeface="Anton"/>
                <a:ea typeface="Anton"/>
                <a:cs typeface="Anton"/>
                <a:sym typeface="Anton"/>
              </a:rPr>
              <a:t>Carbonazione della birra</a:t>
            </a:r>
            <a:endParaRPr sz="7150"/>
          </a:p>
        </p:txBody>
      </p:sp>
      <p:sp>
        <p:nvSpPr>
          <p:cNvPr id="373" name="Google Shape;373;g3cc6d5aac75_0_8"/>
          <p:cNvSpPr txBox="1"/>
          <p:nvPr/>
        </p:nvSpPr>
        <p:spPr>
          <a:xfrm>
            <a:off x="548950" y="2024175"/>
            <a:ext cx="11656800" cy="7152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200"/>
              </a:spcBef>
              <a:spcAft>
                <a:spcPts val="0"/>
              </a:spcAft>
              <a:buClr>
                <a:schemeClr val="dk1"/>
              </a:buClr>
              <a:buSzPts val="1100"/>
              <a:buFont typeface="Arial"/>
              <a:buNone/>
            </a:pPr>
            <a:r>
              <a:rPr lang="it-IT" sz="2600">
                <a:solidFill>
                  <a:srgbClr val="1F1F1F"/>
                </a:solidFill>
              </a:rPr>
              <a:t>Il processo produttivo della birra si conclude definendo la gasatura della bevanda, integrando l'anidride carbonica CO2 necessaria prima del consumo. Questo può avvenire in due modi:</a:t>
            </a:r>
            <a:endParaRPr sz="2600">
              <a:solidFill>
                <a:srgbClr val="1F1F1F"/>
              </a:solidFill>
            </a:endParaRPr>
          </a:p>
          <a:p>
            <a:pPr indent="-393700" lvl="0" marL="457200" rtl="0" algn="l">
              <a:lnSpc>
                <a:spcPct val="115000"/>
              </a:lnSpc>
              <a:spcBef>
                <a:spcPts val="1200"/>
              </a:spcBef>
              <a:spcAft>
                <a:spcPts val="0"/>
              </a:spcAft>
              <a:buClr>
                <a:srgbClr val="1F1F1F"/>
              </a:buClr>
              <a:buSzPts val="2600"/>
              <a:buChar char="●"/>
            </a:pPr>
            <a:r>
              <a:rPr b="1" lang="it-IT" sz="2600">
                <a:solidFill>
                  <a:srgbClr val="1F1F1F"/>
                </a:solidFill>
              </a:rPr>
              <a:t>Rifermentazione in bottiglia (Metodo Naturale o Priming):</a:t>
            </a:r>
            <a:r>
              <a:rPr lang="it-IT" sz="2600">
                <a:solidFill>
                  <a:srgbClr val="1F1F1F"/>
                </a:solidFill>
              </a:rPr>
              <a:t> Tipica del mondo artigianale, belga e dell'homebrewing. Prima di imbottigliare, si aggiunge una dose calcolata di zucchero (e a volte nuovo lievito). Il lievito consuma lo zucchero direttamente nella bottiglia chiusa: non potendo scappare, la CO2 generata si discioglie nel liquido, gasando la birra. Questo metodo lascia sempre un piccolo deposito di lievito sul fondo della bottiglia.</a:t>
            </a:r>
            <a:endParaRPr sz="2600">
              <a:solidFill>
                <a:srgbClr val="1F1F1F"/>
              </a:solidFill>
            </a:endParaRPr>
          </a:p>
          <a:p>
            <a:pPr indent="0" lvl="0" marL="457200" rtl="0" algn="l">
              <a:lnSpc>
                <a:spcPct val="115000"/>
              </a:lnSpc>
              <a:spcBef>
                <a:spcPts val="2400"/>
              </a:spcBef>
              <a:spcAft>
                <a:spcPts val="0"/>
              </a:spcAft>
              <a:buNone/>
            </a:pPr>
            <a:r>
              <a:t/>
            </a:r>
            <a:endParaRPr sz="2600">
              <a:solidFill>
                <a:srgbClr val="1F1F1F"/>
              </a:solidFill>
            </a:endParaRPr>
          </a:p>
          <a:p>
            <a:pPr indent="-393700" lvl="0" marL="457200" rtl="0" algn="l">
              <a:lnSpc>
                <a:spcPct val="115000"/>
              </a:lnSpc>
              <a:spcBef>
                <a:spcPts val="2400"/>
              </a:spcBef>
              <a:spcAft>
                <a:spcPts val="0"/>
              </a:spcAft>
              <a:buClr>
                <a:srgbClr val="1F1F1F"/>
              </a:buClr>
              <a:buSzPts val="2600"/>
              <a:buChar char="●"/>
            </a:pPr>
            <a:r>
              <a:rPr b="1" lang="it-IT" sz="2600">
                <a:solidFill>
                  <a:srgbClr val="1F1F1F"/>
                </a:solidFill>
              </a:rPr>
              <a:t>Carbonazione Forzata:</a:t>
            </a:r>
            <a:r>
              <a:rPr lang="it-IT" sz="2600">
                <a:solidFill>
                  <a:srgbClr val="1F1F1F"/>
                </a:solidFill>
              </a:rPr>
              <a:t> Utilizzata dai microbirrifici moderni e dall'industria. La birra viene chiusa in serbatoi resistenti alla pressione (maturatori o </a:t>
            </a:r>
            <a:r>
              <a:rPr i="1" lang="it-IT" sz="2600">
                <a:solidFill>
                  <a:srgbClr val="1F1F1F"/>
                </a:solidFill>
              </a:rPr>
              <a:t>brite tank</a:t>
            </a:r>
            <a:r>
              <a:rPr lang="it-IT" sz="2600">
                <a:solidFill>
                  <a:srgbClr val="1F1F1F"/>
                </a:solidFill>
              </a:rPr>
              <a:t>) e la CO2 viene insufflata artificialmente al loro interno. È un metodo rapido, estremamente preciso e garantisce un prodotto senza fondi di lievito.</a:t>
            </a:r>
            <a:endParaRPr sz="2600">
              <a:solidFill>
                <a:srgbClr val="1F1F1F"/>
              </a:solidFill>
            </a:endParaRPr>
          </a:p>
        </p:txBody>
      </p:sp>
      <p:pic>
        <p:nvPicPr>
          <p:cNvPr id="374" name="Google Shape;374;g3cc6d5aac75_0_8" title="Gemini_Generated_Image_cvjtx5cvjtx5cvjt-Photoroom.png"/>
          <p:cNvPicPr preferRelativeResize="0"/>
          <p:nvPr/>
        </p:nvPicPr>
        <p:blipFill>
          <a:blip r:embed="rId3">
            <a:alphaModFix/>
          </a:blip>
          <a:stretch>
            <a:fillRect/>
          </a:stretch>
        </p:blipFill>
        <p:spPr>
          <a:xfrm>
            <a:off x="13234350" y="2024175"/>
            <a:ext cx="4488799" cy="77434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2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96" l="-20741" r="0" t="-3389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80" name="Google Shape;380;p23"/>
          <p:cNvGrpSpPr/>
          <p:nvPr/>
        </p:nvGrpSpPr>
        <p:grpSpPr>
          <a:xfrm>
            <a:off x="5219876" y="2281118"/>
            <a:ext cx="8471358" cy="6119362"/>
            <a:chOff x="0" y="0"/>
            <a:chExt cx="1931306" cy="1395097"/>
          </a:xfrm>
        </p:grpSpPr>
        <p:sp>
          <p:nvSpPr>
            <p:cNvPr id="381" name="Google Shape;381;p23"/>
            <p:cNvSpPr/>
            <p:nvPr/>
          </p:nvSpPr>
          <p:spPr>
            <a:xfrm>
              <a:off x="0" y="0"/>
              <a:ext cx="1931306" cy="1395097"/>
            </a:xfrm>
            <a:custGeom>
              <a:rect b="b" l="l" r="r" t="t"/>
              <a:pathLst>
                <a:path extrusionOk="0" h="1395097" w="1931306">
                  <a:moveTo>
                    <a:pt x="1851888" y="0"/>
                  </a:moveTo>
                  <a:lnTo>
                    <a:pt x="79418" y="0"/>
                  </a:lnTo>
                  <a:cubicBezTo>
                    <a:pt x="79418" y="43699"/>
                    <a:pt x="44079" y="79418"/>
                    <a:pt x="0" y="79418"/>
                  </a:cubicBezTo>
                  <a:lnTo>
                    <a:pt x="0" y="1315678"/>
                  </a:lnTo>
                  <a:cubicBezTo>
                    <a:pt x="43699" y="1315678"/>
                    <a:pt x="79418" y="1351017"/>
                    <a:pt x="79418" y="1395097"/>
                  </a:cubicBezTo>
                  <a:lnTo>
                    <a:pt x="1851888" y="1395097"/>
                  </a:lnTo>
                  <a:cubicBezTo>
                    <a:pt x="1851888" y="1351397"/>
                    <a:pt x="1887227" y="1315678"/>
                    <a:pt x="1931306" y="1315678"/>
                  </a:cubicBezTo>
                  <a:lnTo>
                    <a:pt x="1931306" y="79418"/>
                  </a:lnTo>
                  <a:cubicBezTo>
                    <a:pt x="1887607" y="79418"/>
                    <a:pt x="1851888" y="44079"/>
                    <a:pt x="1851888" y="0"/>
                  </a:cubicBezTo>
                  <a:close/>
                </a:path>
              </a:pathLst>
            </a:custGeom>
            <a:solidFill>
              <a:srgbClr val="EEB027"/>
            </a:solidFill>
            <a:ln cap="sq" cmpd="sng" w="38100">
              <a:solidFill>
                <a:srgbClr val="5533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2" name="Google Shape;382;p23"/>
            <p:cNvSpPr txBox="1"/>
            <p:nvPr/>
          </p:nvSpPr>
          <p:spPr>
            <a:xfrm>
              <a:off x="38100" y="0"/>
              <a:ext cx="1855106" cy="13569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3" name="Google Shape;383;p23"/>
          <p:cNvGrpSpPr/>
          <p:nvPr/>
        </p:nvGrpSpPr>
        <p:grpSpPr>
          <a:xfrm>
            <a:off x="5612666" y="2686703"/>
            <a:ext cx="7685778" cy="5302692"/>
            <a:chOff x="0" y="0"/>
            <a:chExt cx="2006413" cy="1384296"/>
          </a:xfrm>
        </p:grpSpPr>
        <p:sp>
          <p:nvSpPr>
            <p:cNvPr id="384" name="Google Shape;384;p23"/>
            <p:cNvSpPr/>
            <p:nvPr/>
          </p:nvSpPr>
          <p:spPr>
            <a:xfrm>
              <a:off x="0" y="0"/>
              <a:ext cx="2006413" cy="1384296"/>
            </a:xfrm>
            <a:custGeom>
              <a:rect b="b" l="l" r="r" t="t"/>
              <a:pathLst>
                <a:path extrusionOk="0" h="1384296" w="2006413">
                  <a:moveTo>
                    <a:pt x="1926995" y="0"/>
                  </a:moveTo>
                  <a:lnTo>
                    <a:pt x="79418" y="0"/>
                  </a:lnTo>
                  <a:cubicBezTo>
                    <a:pt x="79418" y="43699"/>
                    <a:pt x="44079" y="79418"/>
                    <a:pt x="0" y="79418"/>
                  </a:cubicBezTo>
                  <a:lnTo>
                    <a:pt x="0" y="1304877"/>
                  </a:lnTo>
                  <a:cubicBezTo>
                    <a:pt x="43699" y="1304877"/>
                    <a:pt x="79418" y="1340216"/>
                    <a:pt x="79418" y="1384296"/>
                  </a:cubicBezTo>
                  <a:lnTo>
                    <a:pt x="1926995" y="1384296"/>
                  </a:lnTo>
                  <a:cubicBezTo>
                    <a:pt x="1926995" y="1340596"/>
                    <a:pt x="1962334" y="1304877"/>
                    <a:pt x="2006413" y="1304877"/>
                  </a:cubicBezTo>
                  <a:lnTo>
                    <a:pt x="2006413" y="79418"/>
                  </a:lnTo>
                  <a:cubicBezTo>
                    <a:pt x="1962713" y="79418"/>
                    <a:pt x="1926995" y="44079"/>
                    <a:pt x="1926995" y="0"/>
                  </a:cubicBezTo>
                  <a:close/>
                </a:path>
              </a:pathLst>
            </a:custGeom>
            <a:noFill/>
            <a:ln cap="sq" cmpd="sng" w="38100">
              <a:solidFill>
                <a:srgbClr val="5533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5" name="Google Shape;385;p23"/>
            <p:cNvSpPr txBox="1"/>
            <p:nvPr/>
          </p:nvSpPr>
          <p:spPr>
            <a:xfrm>
              <a:off x="38100" y="0"/>
              <a:ext cx="1930213" cy="13461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86" name="Google Shape;386;p23"/>
          <p:cNvSpPr txBox="1"/>
          <p:nvPr/>
        </p:nvSpPr>
        <p:spPr>
          <a:xfrm>
            <a:off x="6595545" y="3231722"/>
            <a:ext cx="5720020" cy="2483769"/>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lang="it-IT" sz="14604">
                <a:solidFill>
                  <a:srgbClr val="553320"/>
                </a:solidFill>
                <a:latin typeface="Anton"/>
                <a:ea typeface="Anton"/>
                <a:cs typeface="Anton"/>
                <a:sym typeface="Anton"/>
              </a:rPr>
              <a:t>GRAZIE</a:t>
            </a:r>
            <a:endParaRPr/>
          </a:p>
        </p:txBody>
      </p:sp>
      <p:sp>
        <p:nvSpPr>
          <p:cNvPr id="387" name="Google Shape;387;p23"/>
          <p:cNvSpPr txBox="1"/>
          <p:nvPr/>
        </p:nvSpPr>
        <p:spPr>
          <a:xfrm>
            <a:off x="6699335" y="5715491"/>
            <a:ext cx="5512437" cy="1667123"/>
          </a:xfrm>
          <a:prstGeom prst="rect">
            <a:avLst/>
          </a:prstGeom>
          <a:noFill/>
          <a:ln>
            <a:noFill/>
          </a:ln>
        </p:spPr>
        <p:txBody>
          <a:bodyPr anchorCtr="0" anchor="t" bIns="0" lIns="0" spcFirstLastPara="1" rIns="0" wrap="square" tIns="0">
            <a:spAutoFit/>
          </a:bodyPr>
          <a:lstStyle/>
          <a:p>
            <a:pPr indent="0" lvl="0" marL="0" marR="0" rtl="0" algn="ctr">
              <a:lnSpc>
                <a:spcPct val="107992"/>
              </a:lnSpc>
              <a:spcBef>
                <a:spcPts val="0"/>
              </a:spcBef>
              <a:spcAft>
                <a:spcPts val="0"/>
              </a:spcAft>
              <a:buNone/>
            </a:pPr>
            <a:r>
              <a:rPr lang="it-IT" sz="6056">
                <a:solidFill>
                  <a:srgbClr val="553320"/>
                </a:solidFill>
                <a:latin typeface="Anton"/>
                <a:ea typeface="Anton"/>
                <a:cs typeface="Anton"/>
                <a:sym typeface="Anton"/>
              </a:rPr>
              <a:t>PER L’ATTENZIONE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027"/>
        </a:solidFill>
      </p:bgPr>
    </p:bg>
    <p:spTree>
      <p:nvGrpSpPr>
        <p:cNvPr id="126" name="Shape 126"/>
        <p:cNvGrpSpPr/>
        <p:nvPr/>
      </p:nvGrpSpPr>
      <p:grpSpPr>
        <a:xfrm>
          <a:off x="0" y="0"/>
          <a:ext cx="0" cy="0"/>
          <a:chOff x="0" y="0"/>
          <a:chExt cx="0" cy="0"/>
        </a:xfrm>
      </p:grpSpPr>
      <p:grpSp>
        <p:nvGrpSpPr>
          <p:cNvPr id="127" name="Google Shape;127;p3"/>
          <p:cNvGrpSpPr/>
          <p:nvPr/>
        </p:nvGrpSpPr>
        <p:grpSpPr>
          <a:xfrm>
            <a:off x="239251" y="217622"/>
            <a:ext cx="17823958" cy="9830639"/>
            <a:chOff x="0" y="0"/>
            <a:chExt cx="2924684" cy="1613082"/>
          </a:xfrm>
        </p:grpSpPr>
        <p:sp>
          <p:nvSpPr>
            <p:cNvPr id="128" name="Google Shape;128;p3"/>
            <p:cNvSpPr/>
            <p:nvPr/>
          </p:nvSpPr>
          <p:spPr>
            <a:xfrm>
              <a:off x="0" y="0"/>
              <a:ext cx="2924684" cy="1613082"/>
            </a:xfrm>
            <a:custGeom>
              <a:rect b="b" l="l" r="r" t="t"/>
              <a:pathLst>
                <a:path extrusionOk="0" h="1613082" w="2924684">
                  <a:moveTo>
                    <a:pt x="2845266" y="0"/>
                  </a:moveTo>
                  <a:lnTo>
                    <a:pt x="79418" y="0"/>
                  </a:lnTo>
                  <a:cubicBezTo>
                    <a:pt x="79418" y="43699"/>
                    <a:pt x="44079" y="79418"/>
                    <a:pt x="0" y="79418"/>
                  </a:cubicBezTo>
                  <a:lnTo>
                    <a:pt x="0" y="1533664"/>
                  </a:lnTo>
                  <a:cubicBezTo>
                    <a:pt x="43699" y="1533664"/>
                    <a:pt x="79418" y="1569003"/>
                    <a:pt x="79418" y="1613082"/>
                  </a:cubicBezTo>
                  <a:lnTo>
                    <a:pt x="2845266" y="1613082"/>
                  </a:lnTo>
                  <a:cubicBezTo>
                    <a:pt x="2845266" y="1569383"/>
                    <a:pt x="2880605" y="1533664"/>
                    <a:pt x="2924684" y="1533664"/>
                  </a:cubicBezTo>
                  <a:lnTo>
                    <a:pt x="2924684" y="79418"/>
                  </a:lnTo>
                  <a:cubicBezTo>
                    <a:pt x="2880984" y="79418"/>
                    <a:pt x="2845266" y="44079"/>
                    <a:pt x="2845266" y="0"/>
                  </a:cubicBezTo>
                  <a:close/>
                </a:path>
              </a:pathLst>
            </a:custGeom>
            <a:noFill/>
            <a:ln cap="sq" cmpd="sng" w="38100">
              <a:solidFill>
                <a:srgbClr val="5533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 name="Google Shape;129;p3"/>
            <p:cNvSpPr txBox="1"/>
            <p:nvPr/>
          </p:nvSpPr>
          <p:spPr>
            <a:xfrm>
              <a:off x="38100" y="0"/>
              <a:ext cx="2848484" cy="157498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30" name="Google Shape;130;p3"/>
          <p:cNvCxnSpPr/>
          <p:nvPr/>
        </p:nvCxnSpPr>
        <p:spPr>
          <a:xfrm>
            <a:off x="1303868" y="1921340"/>
            <a:ext cx="11351942" cy="0"/>
          </a:xfrm>
          <a:prstGeom prst="straightConnector1">
            <a:avLst/>
          </a:prstGeom>
          <a:noFill/>
          <a:ln cap="flat" cmpd="sng" w="38100">
            <a:solidFill>
              <a:srgbClr val="553320"/>
            </a:solidFill>
            <a:prstDash val="solid"/>
            <a:round/>
            <a:headEnd len="lg" w="lg" type="diamond"/>
            <a:tailEnd len="lg" w="lg" type="diamond"/>
          </a:ln>
        </p:spPr>
      </p:cxnSp>
      <p:sp>
        <p:nvSpPr>
          <p:cNvPr id="131" name="Google Shape;131;p3"/>
          <p:cNvSpPr txBox="1"/>
          <p:nvPr/>
        </p:nvSpPr>
        <p:spPr>
          <a:xfrm>
            <a:off x="1303868" y="663296"/>
            <a:ext cx="8058674" cy="12278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it-IT" sz="7160" u="none" strike="noStrike">
                <a:solidFill>
                  <a:srgbClr val="553320"/>
                </a:solidFill>
                <a:latin typeface="Anton"/>
                <a:ea typeface="Anton"/>
                <a:cs typeface="Anton"/>
                <a:sym typeface="Anton"/>
              </a:rPr>
              <a:t>L’ORZO</a:t>
            </a:r>
            <a:endParaRPr/>
          </a:p>
        </p:txBody>
      </p:sp>
      <p:sp>
        <p:nvSpPr>
          <p:cNvPr id="132" name="Google Shape;132;p3"/>
          <p:cNvSpPr txBox="1"/>
          <p:nvPr/>
        </p:nvSpPr>
        <p:spPr>
          <a:xfrm>
            <a:off x="914401" y="2336800"/>
            <a:ext cx="13106100" cy="3447900"/>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lang="it-IT" sz="2800">
                <a:solidFill>
                  <a:schemeClr val="dk1"/>
                </a:solidFill>
                <a:latin typeface="Calibri"/>
                <a:ea typeface="Calibri"/>
                <a:cs typeface="Calibri"/>
                <a:sym typeface="Calibri"/>
              </a:rPr>
              <a:t>L'orzo che viene principalmente coltivato per la produzione di birra è il cosiddetto orzo comune (o orzo coltivato), il cui nome scientifico è Hordeum vulgare, una pianta erbacea della famiglia delle Poaceae (o Graminaceae). A seconda del numero di cariossidi si distinguono 2 tipi di orzo: </a:t>
            </a:r>
            <a:endParaRPr sz="3200">
              <a:solidFill>
                <a:schemeClr val="dk1"/>
              </a:solidFill>
              <a:latin typeface="Calibri"/>
              <a:ea typeface="Calibri"/>
              <a:cs typeface="Calibri"/>
              <a:sym typeface="Calibri"/>
            </a:endParaRPr>
          </a:p>
          <a:p>
            <a:pPr indent="-457200" lvl="0" marL="457200" marR="0" rtl="0" algn="just">
              <a:spcBef>
                <a:spcPts val="0"/>
              </a:spcBef>
              <a:spcAft>
                <a:spcPts val="0"/>
              </a:spcAft>
              <a:buClr>
                <a:schemeClr val="dk1"/>
              </a:buClr>
              <a:buSzPts val="2800"/>
              <a:buFont typeface="Arial"/>
              <a:buChar char="•"/>
            </a:pPr>
            <a:r>
              <a:rPr b="1" lang="it-IT" sz="2800">
                <a:solidFill>
                  <a:schemeClr val="dk1"/>
                </a:solidFill>
                <a:latin typeface="Calibri"/>
                <a:ea typeface="Calibri"/>
                <a:cs typeface="Calibri"/>
                <a:sym typeface="Calibri"/>
              </a:rPr>
              <a:t>distico </a:t>
            </a:r>
            <a:r>
              <a:rPr lang="it-IT" sz="2800">
                <a:solidFill>
                  <a:schemeClr val="dk1"/>
                </a:solidFill>
                <a:latin typeface="Calibri"/>
                <a:ea typeface="Calibri"/>
                <a:cs typeface="Calibri"/>
                <a:sym typeface="Calibri"/>
              </a:rPr>
              <a:t>(two-row), con le cariossidi sono disposte a coppie di due per livello;</a:t>
            </a:r>
            <a:endParaRPr/>
          </a:p>
          <a:p>
            <a:pPr indent="-457200" lvl="0" marL="457200" marR="0" rtl="0" algn="just">
              <a:spcBef>
                <a:spcPts val="0"/>
              </a:spcBef>
              <a:spcAft>
                <a:spcPts val="0"/>
              </a:spcAft>
              <a:buClr>
                <a:schemeClr val="dk1"/>
              </a:buClr>
              <a:buSzPts val="2800"/>
              <a:buFont typeface="Arial"/>
              <a:buChar char="•"/>
            </a:pPr>
            <a:r>
              <a:rPr b="1" lang="it-IT" sz="2800">
                <a:solidFill>
                  <a:schemeClr val="dk1"/>
                </a:solidFill>
                <a:latin typeface="Calibri"/>
                <a:ea typeface="Calibri"/>
                <a:cs typeface="Calibri"/>
                <a:sym typeface="Calibri"/>
              </a:rPr>
              <a:t>polistico</a:t>
            </a:r>
            <a:r>
              <a:rPr lang="it-IT" sz="2800">
                <a:solidFill>
                  <a:schemeClr val="dk1"/>
                </a:solidFill>
                <a:latin typeface="Calibri"/>
                <a:ea typeface="Calibri"/>
                <a:cs typeface="Calibri"/>
                <a:sym typeface="Calibri"/>
              </a:rPr>
              <a:t>,  quando le cariossidi sono più di due per ciascun livello.  </a:t>
            </a:r>
            <a:endParaRPr/>
          </a:p>
          <a:p>
            <a:pPr indent="0" lvl="0" marL="0" marR="0" rtl="0" algn="just">
              <a:spcBef>
                <a:spcPts val="0"/>
              </a:spcBef>
              <a:spcAft>
                <a:spcPts val="0"/>
              </a:spcAft>
              <a:buNone/>
            </a:pPr>
            <a:r>
              <a:rPr lang="it-IT" sz="2800">
                <a:solidFill>
                  <a:schemeClr val="dk1"/>
                </a:solidFill>
                <a:latin typeface="Calibri"/>
                <a:ea typeface="Calibri"/>
                <a:cs typeface="Calibri"/>
                <a:sym typeface="Calibri"/>
              </a:rPr>
              <a:t>L’orzo distico, rispetto a quello polistico, è più pesante, ha un contenuto inferiore di fibre, contiene più amido e proteine ed in genere è il più adatto alla produzione della birra.</a:t>
            </a:r>
            <a:endParaRPr sz="3200">
              <a:solidFill>
                <a:srgbClr val="553320"/>
              </a:solidFill>
              <a:latin typeface="Arial"/>
              <a:ea typeface="Arial"/>
              <a:cs typeface="Arial"/>
              <a:sym typeface="Arial"/>
            </a:endParaRPr>
          </a:p>
        </p:txBody>
      </p:sp>
      <p:pic>
        <p:nvPicPr>
          <p:cNvPr id="133" name="Google Shape;133;p3"/>
          <p:cNvPicPr preferRelativeResize="0"/>
          <p:nvPr/>
        </p:nvPicPr>
        <p:blipFill rotWithShape="1">
          <a:blip r:embed="rId3">
            <a:alphaModFix/>
          </a:blip>
          <a:srcRect b="0" l="0" r="0" t="0"/>
          <a:stretch/>
        </p:blipFill>
        <p:spPr>
          <a:xfrm>
            <a:off x="3728367" y="6013838"/>
            <a:ext cx="7478226" cy="3854162"/>
          </a:xfrm>
          <a:prstGeom prst="rect">
            <a:avLst/>
          </a:prstGeom>
          <a:noFill/>
          <a:ln>
            <a:noFill/>
          </a:ln>
        </p:spPr>
      </p:pic>
      <p:sp>
        <p:nvSpPr>
          <p:cNvPr id="134" name="Google Shape;134;p3"/>
          <p:cNvSpPr/>
          <p:nvPr/>
        </p:nvSpPr>
        <p:spPr>
          <a:xfrm flipH="1">
            <a:off x="14376171" y="2803326"/>
            <a:ext cx="5374417" cy="7244925"/>
          </a:xfrm>
          <a:custGeom>
            <a:rect b="b" l="l" r="r" t="t"/>
            <a:pathLst>
              <a:path extrusionOk="0" h="7244925" w="5374417">
                <a:moveTo>
                  <a:pt x="5374417" y="0"/>
                </a:moveTo>
                <a:lnTo>
                  <a:pt x="0" y="0"/>
                </a:lnTo>
                <a:lnTo>
                  <a:pt x="0" y="7244926"/>
                </a:lnTo>
                <a:lnTo>
                  <a:pt x="5374417" y="7244926"/>
                </a:lnTo>
                <a:lnTo>
                  <a:pt x="5374417"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027"/>
        </a:solidFill>
      </p:bgPr>
    </p:bg>
    <p:spTree>
      <p:nvGrpSpPr>
        <p:cNvPr id="138" name="Shape 138"/>
        <p:cNvGrpSpPr/>
        <p:nvPr/>
      </p:nvGrpSpPr>
      <p:grpSpPr>
        <a:xfrm>
          <a:off x="0" y="0"/>
          <a:ext cx="0" cy="0"/>
          <a:chOff x="0" y="0"/>
          <a:chExt cx="0" cy="0"/>
        </a:xfrm>
      </p:grpSpPr>
      <p:grpSp>
        <p:nvGrpSpPr>
          <p:cNvPr id="139" name="Google Shape;139;p4"/>
          <p:cNvGrpSpPr/>
          <p:nvPr/>
        </p:nvGrpSpPr>
        <p:grpSpPr>
          <a:xfrm>
            <a:off x="239251" y="217622"/>
            <a:ext cx="17823958" cy="9830639"/>
            <a:chOff x="0" y="0"/>
            <a:chExt cx="2924684" cy="1613082"/>
          </a:xfrm>
        </p:grpSpPr>
        <p:sp>
          <p:nvSpPr>
            <p:cNvPr id="140" name="Google Shape;140;p4"/>
            <p:cNvSpPr/>
            <p:nvPr/>
          </p:nvSpPr>
          <p:spPr>
            <a:xfrm>
              <a:off x="0" y="0"/>
              <a:ext cx="2924684" cy="1613082"/>
            </a:xfrm>
            <a:custGeom>
              <a:rect b="b" l="l" r="r" t="t"/>
              <a:pathLst>
                <a:path extrusionOk="0" h="1613082" w="2924684">
                  <a:moveTo>
                    <a:pt x="2845266" y="0"/>
                  </a:moveTo>
                  <a:lnTo>
                    <a:pt x="79418" y="0"/>
                  </a:lnTo>
                  <a:cubicBezTo>
                    <a:pt x="79418" y="43699"/>
                    <a:pt x="44079" y="79418"/>
                    <a:pt x="0" y="79418"/>
                  </a:cubicBezTo>
                  <a:lnTo>
                    <a:pt x="0" y="1533664"/>
                  </a:lnTo>
                  <a:cubicBezTo>
                    <a:pt x="43699" y="1533664"/>
                    <a:pt x="79418" y="1569003"/>
                    <a:pt x="79418" y="1613082"/>
                  </a:cubicBezTo>
                  <a:lnTo>
                    <a:pt x="2845266" y="1613082"/>
                  </a:lnTo>
                  <a:cubicBezTo>
                    <a:pt x="2845266" y="1569383"/>
                    <a:pt x="2880605" y="1533664"/>
                    <a:pt x="2924684" y="1533664"/>
                  </a:cubicBezTo>
                  <a:lnTo>
                    <a:pt x="2924684" y="79418"/>
                  </a:lnTo>
                  <a:cubicBezTo>
                    <a:pt x="2880984" y="79418"/>
                    <a:pt x="2845266" y="44079"/>
                    <a:pt x="2845266" y="0"/>
                  </a:cubicBezTo>
                  <a:close/>
                </a:path>
              </a:pathLst>
            </a:custGeom>
            <a:noFill/>
            <a:ln cap="sq" cmpd="sng" w="38100">
              <a:solidFill>
                <a:srgbClr val="5533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 name="Google Shape;141;p4"/>
            <p:cNvSpPr txBox="1"/>
            <p:nvPr/>
          </p:nvSpPr>
          <p:spPr>
            <a:xfrm>
              <a:off x="38100" y="0"/>
              <a:ext cx="2848484" cy="157498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42" name="Google Shape;142;p4"/>
          <p:cNvCxnSpPr/>
          <p:nvPr/>
        </p:nvCxnSpPr>
        <p:spPr>
          <a:xfrm>
            <a:off x="1303868" y="1921340"/>
            <a:ext cx="11351942" cy="0"/>
          </a:xfrm>
          <a:prstGeom prst="straightConnector1">
            <a:avLst/>
          </a:prstGeom>
          <a:noFill/>
          <a:ln cap="flat" cmpd="sng" w="38100">
            <a:solidFill>
              <a:srgbClr val="553320"/>
            </a:solidFill>
            <a:prstDash val="solid"/>
            <a:round/>
            <a:headEnd len="lg" w="lg" type="diamond"/>
            <a:tailEnd len="lg" w="lg" type="diamond"/>
          </a:ln>
        </p:spPr>
      </p:cxnSp>
      <p:sp>
        <p:nvSpPr>
          <p:cNvPr id="143" name="Google Shape;143;p4"/>
          <p:cNvSpPr txBox="1"/>
          <p:nvPr/>
        </p:nvSpPr>
        <p:spPr>
          <a:xfrm>
            <a:off x="1303868" y="663296"/>
            <a:ext cx="8058674" cy="12278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it-IT" sz="7160" u="none" strike="noStrike">
                <a:solidFill>
                  <a:srgbClr val="553320"/>
                </a:solidFill>
                <a:latin typeface="Anton"/>
                <a:ea typeface="Anton"/>
                <a:cs typeface="Anton"/>
                <a:sym typeface="Anton"/>
              </a:rPr>
              <a:t>La coltivazione</a:t>
            </a:r>
            <a:endParaRPr/>
          </a:p>
        </p:txBody>
      </p:sp>
      <p:sp>
        <p:nvSpPr>
          <p:cNvPr id="144" name="Google Shape;144;p4"/>
          <p:cNvSpPr txBox="1"/>
          <p:nvPr/>
        </p:nvSpPr>
        <p:spPr>
          <a:xfrm>
            <a:off x="914400" y="2336800"/>
            <a:ext cx="16535399" cy="4370427"/>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lang="it-IT" sz="2800">
                <a:solidFill>
                  <a:schemeClr val="dk1"/>
                </a:solidFill>
                <a:latin typeface="Calibri"/>
                <a:ea typeface="Calibri"/>
                <a:cs typeface="Calibri"/>
                <a:sym typeface="Calibri"/>
              </a:rPr>
              <a:t>L’orzo è in grado di adattarsi facilmente a climi e situazioni ambientali diverse, tollerando meglio le alte temperature e la carenza di acqua.</a:t>
            </a:r>
            <a:endParaRPr/>
          </a:p>
          <a:p>
            <a:pPr indent="0" lvl="0" marL="0" marR="0" rtl="0" algn="just">
              <a:spcBef>
                <a:spcPts val="0"/>
              </a:spcBef>
              <a:spcAft>
                <a:spcPts val="0"/>
              </a:spcAft>
              <a:buNone/>
            </a:pPr>
            <a:r>
              <a:rPr lang="it-IT" sz="2800">
                <a:solidFill>
                  <a:schemeClr val="dk1"/>
                </a:solidFill>
                <a:latin typeface="Calibri"/>
                <a:ea typeface="Calibri"/>
                <a:cs typeface="Calibri"/>
                <a:sym typeface="Calibri"/>
              </a:rPr>
              <a:t>In Italia la maggior parte dell'orzo è coltivato in semine autunnali, tra ottobre e novembre, e il periodo ottimale dipende dal clima, dalla varietà e dal tipo di terreno. In generale, si semina l'orzo dopo il frumento, per evitare il rischio di gelate tardive. La semina primaverile (tra febbraio e marzo), invece, può essere praticata per la coltivazione di orzo da birra, perché consente di ottenere una granella con migliori caratteristiche qualitative.</a:t>
            </a:r>
            <a:endParaRPr/>
          </a:p>
          <a:p>
            <a:pPr indent="0" lvl="0" marL="0" marR="0" rtl="0" algn="just">
              <a:spcBef>
                <a:spcPts val="0"/>
              </a:spcBef>
              <a:spcAft>
                <a:spcPts val="0"/>
              </a:spcAft>
              <a:buNone/>
            </a:pPr>
            <a:r>
              <a:rPr lang="it-IT" sz="2800">
                <a:solidFill>
                  <a:schemeClr val="dk1"/>
                </a:solidFill>
                <a:latin typeface="Calibri"/>
                <a:ea typeface="Calibri"/>
                <a:cs typeface="Calibri"/>
                <a:sym typeface="Calibri"/>
              </a:rPr>
              <a:t>Prima della semina è necessario preparare il letto di semina con una lavorazione profonda del terreno, seguita da una erpicatura (frantumazione e spianamento del terreno, mediante l’erpice) e una livellatura. </a:t>
            </a:r>
            <a:endParaRPr/>
          </a:p>
          <a:p>
            <a:pPr indent="0" lvl="0" marL="0" marR="0" rtl="0" algn="l">
              <a:spcBef>
                <a:spcPts val="0"/>
              </a:spcBef>
              <a:spcAft>
                <a:spcPts val="0"/>
              </a:spcAft>
              <a:buNone/>
            </a:pPr>
            <a:br>
              <a:rPr lang="it-IT" sz="2800">
                <a:solidFill>
                  <a:schemeClr val="dk1"/>
                </a:solidFill>
                <a:latin typeface="Calibri"/>
                <a:ea typeface="Calibri"/>
                <a:cs typeface="Calibri"/>
                <a:sym typeface="Calibri"/>
              </a:rPr>
            </a:br>
            <a:endParaRPr sz="3200">
              <a:solidFill>
                <a:srgbClr val="553320"/>
              </a:solidFill>
              <a:latin typeface="Arial"/>
              <a:ea typeface="Arial"/>
              <a:cs typeface="Arial"/>
              <a:sym typeface="Arial"/>
            </a:endParaRPr>
          </a:p>
        </p:txBody>
      </p:sp>
      <p:pic>
        <p:nvPicPr>
          <p:cNvPr id="145" name="Google Shape;145;p4"/>
          <p:cNvPicPr preferRelativeResize="0"/>
          <p:nvPr/>
        </p:nvPicPr>
        <p:blipFill rotWithShape="1">
          <a:blip r:embed="rId3">
            <a:alphaModFix/>
          </a:blip>
          <a:srcRect b="0" l="0" r="0" t="0"/>
          <a:stretch/>
        </p:blipFill>
        <p:spPr>
          <a:xfrm>
            <a:off x="9601200" y="6073419"/>
            <a:ext cx="6311618" cy="3550285"/>
          </a:xfrm>
          <a:prstGeom prst="rect">
            <a:avLst/>
          </a:prstGeom>
          <a:noFill/>
          <a:ln>
            <a:noFill/>
          </a:ln>
        </p:spPr>
      </p:pic>
      <p:pic>
        <p:nvPicPr>
          <p:cNvPr id="146" name="Google Shape;146;p4"/>
          <p:cNvPicPr preferRelativeResize="0"/>
          <p:nvPr/>
        </p:nvPicPr>
        <p:blipFill rotWithShape="1">
          <a:blip r:embed="rId4">
            <a:alphaModFix/>
          </a:blip>
          <a:srcRect b="0" l="0" r="0" t="0"/>
          <a:stretch/>
        </p:blipFill>
        <p:spPr>
          <a:xfrm>
            <a:off x="2449053" y="6073419"/>
            <a:ext cx="6007795" cy="35502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027"/>
        </a:solidFill>
      </p:bgPr>
    </p:bg>
    <p:spTree>
      <p:nvGrpSpPr>
        <p:cNvPr id="150" name="Shape 150"/>
        <p:cNvGrpSpPr/>
        <p:nvPr/>
      </p:nvGrpSpPr>
      <p:grpSpPr>
        <a:xfrm>
          <a:off x="0" y="0"/>
          <a:ext cx="0" cy="0"/>
          <a:chOff x="0" y="0"/>
          <a:chExt cx="0" cy="0"/>
        </a:xfrm>
      </p:grpSpPr>
      <p:grpSp>
        <p:nvGrpSpPr>
          <p:cNvPr id="151" name="Google Shape;151;p5"/>
          <p:cNvGrpSpPr/>
          <p:nvPr/>
        </p:nvGrpSpPr>
        <p:grpSpPr>
          <a:xfrm>
            <a:off x="239251" y="217622"/>
            <a:ext cx="17823958" cy="9830639"/>
            <a:chOff x="0" y="0"/>
            <a:chExt cx="2924684" cy="1613082"/>
          </a:xfrm>
        </p:grpSpPr>
        <p:sp>
          <p:nvSpPr>
            <p:cNvPr id="152" name="Google Shape;152;p5"/>
            <p:cNvSpPr/>
            <p:nvPr/>
          </p:nvSpPr>
          <p:spPr>
            <a:xfrm>
              <a:off x="0" y="0"/>
              <a:ext cx="2924684" cy="1613082"/>
            </a:xfrm>
            <a:custGeom>
              <a:rect b="b" l="l" r="r" t="t"/>
              <a:pathLst>
                <a:path extrusionOk="0" h="1613082" w="2924684">
                  <a:moveTo>
                    <a:pt x="2845266" y="0"/>
                  </a:moveTo>
                  <a:lnTo>
                    <a:pt x="79418" y="0"/>
                  </a:lnTo>
                  <a:cubicBezTo>
                    <a:pt x="79418" y="43699"/>
                    <a:pt x="44079" y="79418"/>
                    <a:pt x="0" y="79418"/>
                  </a:cubicBezTo>
                  <a:lnTo>
                    <a:pt x="0" y="1533664"/>
                  </a:lnTo>
                  <a:cubicBezTo>
                    <a:pt x="43699" y="1533664"/>
                    <a:pt x="79418" y="1569003"/>
                    <a:pt x="79418" y="1613082"/>
                  </a:cubicBezTo>
                  <a:lnTo>
                    <a:pt x="2845266" y="1613082"/>
                  </a:lnTo>
                  <a:cubicBezTo>
                    <a:pt x="2845266" y="1569383"/>
                    <a:pt x="2880605" y="1533664"/>
                    <a:pt x="2924684" y="1533664"/>
                  </a:cubicBezTo>
                  <a:lnTo>
                    <a:pt x="2924684" y="79418"/>
                  </a:lnTo>
                  <a:cubicBezTo>
                    <a:pt x="2880984" y="79418"/>
                    <a:pt x="2845266" y="44079"/>
                    <a:pt x="2845266" y="0"/>
                  </a:cubicBezTo>
                  <a:close/>
                </a:path>
              </a:pathLst>
            </a:custGeom>
            <a:noFill/>
            <a:ln cap="sq" cmpd="sng" w="38100">
              <a:solidFill>
                <a:srgbClr val="5533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5"/>
            <p:cNvSpPr txBox="1"/>
            <p:nvPr/>
          </p:nvSpPr>
          <p:spPr>
            <a:xfrm>
              <a:off x="38100" y="0"/>
              <a:ext cx="2848484" cy="157498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4" name="Google Shape;154;p5"/>
          <p:cNvSpPr txBox="1"/>
          <p:nvPr/>
        </p:nvSpPr>
        <p:spPr>
          <a:xfrm>
            <a:off x="876299" y="1028700"/>
            <a:ext cx="16535400" cy="5233500"/>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lang="it-IT" sz="2800">
                <a:solidFill>
                  <a:schemeClr val="dk1"/>
                </a:solidFill>
                <a:latin typeface="Calibri"/>
                <a:ea typeface="Calibri"/>
                <a:cs typeface="Calibri"/>
                <a:sym typeface="Calibri"/>
              </a:rPr>
              <a:t>Le dosi di semina variano da 180 a 200 kg/ha, per ottenere circa 400-500 piante/m2, con l’obiettivo di raggiungere una densità ottimale di 600 spighe/m2 grazie all’accestimento, che consiste nell’emissione di altri culmi (fusti laterali), grazie al quale le piante riescono a sopportare meglio le rigide temperature invernali. Il terreno ideale per l'orzo è quello argilloso o limoso-argilloso, ben drenato e con un pH leggermente acido. La coltivazione è più difficile in terreni troppo compatti o umidi. </a:t>
            </a:r>
            <a:endParaRPr/>
          </a:p>
          <a:p>
            <a:pPr indent="0" lvl="0" marL="0" marR="0" rtl="0" algn="just">
              <a:spcBef>
                <a:spcPts val="0"/>
              </a:spcBef>
              <a:spcAft>
                <a:spcPts val="0"/>
              </a:spcAft>
              <a:buNone/>
            </a:pPr>
            <a:r>
              <a:rPr lang="it-IT" sz="2800">
                <a:solidFill>
                  <a:schemeClr val="dk1"/>
                </a:solidFill>
                <a:latin typeface="Calibri"/>
                <a:ea typeface="Calibri"/>
                <a:cs typeface="Calibri"/>
                <a:sym typeface="Calibri"/>
              </a:rPr>
              <a:t>La concimazione si effettua in due fasi, una alla semina e una alla ripresa vegetativa in primavera. Queste fasi prevedono un apporto di: </a:t>
            </a:r>
            <a:endParaRPr/>
          </a:p>
          <a:p>
            <a:pPr indent="-457200" lvl="0" marL="457200" marR="0" rtl="0" algn="just">
              <a:spcBef>
                <a:spcPts val="0"/>
              </a:spcBef>
              <a:spcAft>
                <a:spcPts val="0"/>
              </a:spcAft>
              <a:buClr>
                <a:schemeClr val="dk1"/>
              </a:buClr>
              <a:buSzPts val="2800"/>
              <a:buFont typeface="Arial"/>
              <a:buChar char="•"/>
            </a:pPr>
            <a:r>
              <a:rPr lang="it-IT" sz="2800">
                <a:solidFill>
                  <a:schemeClr val="dk1"/>
                </a:solidFill>
                <a:latin typeface="Calibri"/>
                <a:ea typeface="Calibri"/>
                <a:cs typeface="Calibri"/>
                <a:sym typeface="Calibri"/>
              </a:rPr>
              <a:t>azoto, che è fondamentale per la crescita vegetativa e la produzione di spighe, ma va somministrato con moderazione per evitare un eccessivo sviluppo del fusto e una riduzione della qualità della granella.</a:t>
            </a:r>
            <a:endParaRPr/>
          </a:p>
          <a:p>
            <a:pPr indent="-457200" lvl="0" marL="457200" marR="0" rtl="0" algn="just">
              <a:spcBef>
                <a:spcPts val="0"/>
              </a:spcBef>
              <a:spcAft>
                <a:spcPts val="0"/>
              </a:spcAft>
              <a:buClr>
                <a:schemeClr val="dk1"/>
              </a:buClr>
              <a:buSzPts val="2800"/>
              <a:buFont typeface="Arial"/>
              <a:buChar char="•"/>
            </a:pPr>
            <a:r>
              <a:rPr lang="it-IT" sz="2800">
                <a:solidFill>
                  <a:schemeClr val="dk1"/>
                </a:solidFill>
                <a:latin typeface="Calibri"/>
                <a:ea typeface="Calibri"/>
                <a:cs typeface="Calibri"/>
                <a:sym typeface="Calibri"/>
              </a:rPr>
              <a:t>fosforo e potassio, che sono importanti per la resistenza al freddo, alla siccità e alle malattie.</a:t>
            </a:r>
            <a:endParaRPr/>
          </a:p>
          <a:p>
            <a:pPr indent="0" lvl="0" marL="0" marR="0" rtl="0" algn="l">
              <a:spcBef>
                <a:spcPts val="0"/>
              </a:spcBef>
              <a:spcAft>
                <a:spcPts val="0"/>
              </a:spcAft>
              <a:buNone/>
            </a:pPr>
            <a:br>
              <a:rPr lang="it-IT" sz="2800">
                <a:solidFill>
                  <a:schemeClr val="dk1"/>
                </a:solidFill>
                <a:latin typeface="Calibri"/>
                <a:ea typeface="Calibri"/>
                <a:cs typeface="Calibri"/>
                <a:sym typeface="Calibri"/>
              </a:rPr>
            </a:br>
            <a:endParaRPr sz="3200">
              <a:solidFill>
                <a:srgbClr val="553320"/>
              </a:solidFill>
              <a:latin typeface="Arial"/>
              <a:ea typeface="Arial"/>
              <a:cs typeface="Arial"/>
              <a:sym typeface="Arial"/>
            </a:endParaRPr>
          </a:p>
        </p:txBody>
      </p:sp>
      <p:pic>
        <p:nvPicPr>
          <p:cNvPr id="155" name="Google Shape;155;p5"/>
          <p:cNvPicPr preferRelativeResize="0"/>
          <p:nvPr/>
        </p:nvPicPr>
        <p:blipFill rotWithShape="1">
          <a:blip r:embed="rId3">
            <a:alphaModFix/>
          </a:blip>
          <a:srcRect b="0" l="0" r="0" t="0"/>
          <a:stretch/>
        </p:blipFill>
        <p:spPr>
          <a:xfrm>
            <a:off x="5262739" y="5753100"/>
            <a:ext cx="7762521" cy="387678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027"/>
        </a:solidFill>
      </p:bgPr>
    </p:bg>
    <p:spTree>
      <p:nvGrpSpPr>
        <p:cNvPr id="159" name="Shape 159"/>
        <p:cNvGrpSpPr/>
        <p:nvPr/>
      </p:nvGrpSpPr>
      <p:grpSpPr>
        <a:xfrm>
          <a:off x="0" y="0"/>
          <a:ext cx="0" cy="0"/>
          <a:chOff x="0" y="0"/>
          <a:chExt cx="0" cy="0"/>
        </a:xfrm>
      </p:grpSpPr>
      <p:grpSp>
        <p:nvGrpSpPr>
          <p:cNvPr id="160" name="Google Shape;160;p6"/>
          <p:cNvGrpSpPr/>
          <p:nvPr/>
        </p:nvGrpSpPr>
        <p:grpSpPr>
          <a:xfrm>
            <a:off x="239251" y="217622"/>
            <a:ext cx="17823958" cy="9830639"/>
            <a:chOff x="0" y="0"/>
            <a:chExt cx="2924684" cy="1613082"/>
          </a:xfrm>
        </p:grpSpPr>
        <p:sp>
          <p:nvSpPr>
            <p:cNvPr id="161" name="Google Shape;161;p6"/>
            <p:cNvSpPr/>
            <p:nvPr/>
          </p:nvSpPr>
          <p:spPr>
            <a:xfrm>
              <a:off x="0" y="0"/>
              <a:ext cx="2924684" cy="1613082"/>
            </a:xfrm>
            <a:custGeom>
              <a:rect b="b" l="l" r="r" t="t"/>
              <a:pathLst>
                <a:path extrusionOk="0" h="1613082" w="2924684">
                  <a:moveTo>
                    <a:pt x="2845266" y="0"/>
                  </a:moveTo>
                  <a:lnTo>
                    <a:pt x="79418" y="0"/>
                  </a:lnTo>
                  <a:cubicBezTo>
                    <a:pt x="79418" y="43699"/>
                    <a:pt x="44079" y="79418"/>
                    <a:pt x="0" y="79418"/>
                  </a:cubicBezTo>
                  <a:lnTo>
                    <a:pt x="0" y="1533664"/>
                  </a:lnTo>
                  <a:cubicBezTo>
                    <a:pt x="43699" y="1533664"/>
                    <a:pt x="79418" y="1569003"/>
                    <a:pt x="79418" y="1613082"/>
                  </a:cubicBezTo>
                  <a:lnTo>
                    <a:pt x="2845266" y="1613082"/>
                  </a:lnTo>
                  <a:cubicBezTo>
                    <a:pt x="2845266" y="1569383"/>
                    <a:pt x="2880605" y="1533664"/>
                    <a:pt x="2924684" y="1533664"/>
                  </a:cubicBezTo>
                  <a:lnTo>
                    <a:pt x="2924684" y="79418"/>
                  </a:lnTo>
                  <a:cubicBezTo>
                    <a:pt x="2880984" y="79418"/>
                    <a:pt x="2845266" y="44079"/>
                    <a:pt x="2845266" y="0"/>
                  </a:cubicBezTo>
                  <a:close/>
                </a:path>
              </a:pathLst>
            </a:custGeom>
            <a:noFill/>
            <a:ln cap="sq" cmpd="sng" w="38100">
              <a:solidFill>
                <a:srgbClr val="5533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 name="Google Shape;162;p6"/>
            <p:cNvSpPr txBox="1"/>
            <p:nvPr/>
          </p:nvSpPr>
          <p:spPr>
            <a:xfrm>
              <a:off x="38100" y="0"/>
              <a:ext cx="2848484" cy="157498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63" name="Google Shape;163;p6"/>
          <p:cNvCxnSpPr/>
          <p:nvPr/>
        </p:nvCxnSpPr>
        <p:spPr>
          <a:xfrm>
            <a:off x="1303868" y="1921340"/>
            <a:ext cx="11351942" cy="0"/>
          </a:xfrm>
          <a:prstGeom prst="straightConnector1">
            <a:avLst/>
          </a:prstGeom>
          <a:noFill/>
          <a:ln cap="flat" cmpd="sng" w="38100">
            <a:solidFill>
              <a:srgbClr val="553320"/>
            </a:solidFill>
            <a:prstDash val="solid"/>
            <a:round/>
            <a:headEnd len="lg" w="lg" type="diamond"/>
            <a:tailEnd len="lg" w="lg" type="diamond"/>
          </a:ln>
        </p:spPr>
      </p:cxnSp>
      <p:sp>
        <p:nvSpPr>
          <p:cNvPr id="164" name="Google Shape;164;p6"/>
          <p:cNvSpPr txBox="1"/>
          <p:nvPr/>
        </p:nvSpPr>
        <p:spPr>
          <a:xfrm>
            <a:off x="1303868" y="663296"/>
            <a:ext cx="8058674" cy="12278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it-IT" sz="7160" u="none" strike="noStrike">
                <a:solidFill>
                  <a:srgbClr val="553320"/>
                </a:solidFill>
                <a:latin typeface="Anton"/>
                <a:ea typeface="Anton"/>
                <a:cs typeface="Anton"/>
                <a:sym typeface="Anton"/>
              </a:rPr>
              <a:t>La raccolta</a:t>
            </a:r>
            <a:endParaRPr/>
          </a:p>
        </p:txBody>
      </p:sp>
      <p:sp>
        <p:nvSpPr>
          <p:cNvPr id="165" name="Google Shape;165;p6"/>
          <p:cNvSpPr txBox="1"/>
          <p:nvPr/>
        </p:nvSpPr>
        <p:spPr>
          <a:xfrm>
            <a:off x="914401" y="2336800"/>
            <a:ext cx="9372600" cy="8196600"/>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lang="it-IT" sz="2600">
                <a:solidFill>
                  <a:schemeClr val="dk1"/>
                </a:solidFill>
                <a:latin typeface="Calibri"/>
                <a:ea typeface="Calibri"/>
                <a:cs typeface="Calibri"/>
                <a:sym typeface="Calibri"/>
              </a:rPr>
              <a:t>La raccolta dell'orzo avviene generalmente tra giugno e luglio, quando la pianta ha raggiunto la maturità fisiologica e viene effettuata utilizzando la mietitrebbia. Il momento ottimale si riconosce dal colore giallo paglierino della spiga e dal distacco facile del granello </a:t>
            </a:r>
            <a:r>
              <a:rPr lang="it-IT" sz="2600">
                <a:solidFill>
                  <a:schemeClr val="dk1"/>
                </a:solidFill>
                <a:latin typeface="Calibri"/>
                <a:ea typeface="Calibri"/>
                <a:cs typeface="Calibri"/>
                <a:sym typeface="Calibri"/>
              </a:rPr>
              <a:t>della</a:t>
            </a:r>
            <a:r>
              <a:rPr lang="it-IT" sz="2600">
                <a:solidFill>
                  <a:schemeClr val="dk1"/>
                </a:solidFill>
                <a:latin typeface="Calibri"/>
                <a:ea typeface="Calibri"/>
                <a:cs typeface="Calibri"/>
                <a:sym typeface="Calibri"/>
              </a:rPr>
              <a:t> glumella. La granella ottenuta andrà poi essiccata e conservata in luoghi asciutti e ventilati.  </a:t>
            </a:r>
            <a:endParaRPr/>
          </a:p>
          <a:p>
            <a:pPr indent="0" lvl="0" marL="0" marR="0" rtl="0" algn="just">
              <a:spcBef>
                <a:spcPts val="0"/>
              </a:spcBef>
              <a:spcAft>
                <a:spcPts val="0"/>
              </a:spcAft>
              <a:buNone/>
            </a:pPr>
            <a:r>
              <a:rPr lang="it-IT" sz="2600">
                <a:solidFill>
                  <a:schemeClr val="dk1"/>
                </a:solidFill>
                <a:latin typeface="Calibri"/>
                <a:ea typeface="Calibri"/>
                <a:cs typeface="Calibri"/>
                <a:sym typeface="Calibri"/>
              </a:rPr>
              <a:t>Le rese unitarie sono molto variabili in base alla zona di coltivazione, alla tecnica colturale e all’andamento stagionale. Nelle zone più fertili la produzione unitaria può arrivare a 7 tonnellate a ettaro, mentre nei terreni meno fertili le rese per ettaro sono circa di 3-4 tonnellate. </a:t>
            </a:r>
            <a:endParaRPr/>
          </a:p>
          <a:p>
            <a:pPr indent="0" lvl="0" marL="0" marR="0" rtl="0" algn="just">
              <a:spcBef>
                <a:spcPts val="0"/>
              </a:spcBef>
              <a:spcAft>
                <a:spcPts val="0"/>
              </a:spcAft>
              <a:buNone/>
            </a:pPr>
            <a:r>
              <a:rPr lang="it-IT" sz="2600">
                <a:solidFill>
                  <a:schemeClr val="dk1"/>
                </a:solidFill>
                <a:latin typeface="Calibri"/>
                <a:ea typeface="Calibri"/>
                <a:cs typeface="Calibri"/>
                <a:sym typeface="Calibri"/>
              </a:rPr>
              <a:t>L'orzo ha diversi usi: </a:t>
            </a:r>
            <a:endParaRPr/>
          </a:p>
          <a:p>
            <a:pPr indent="-342900" lvl="0" marL="342900" marR="0" rtl="0" algn="just">
              <a:spcBef>
                <a:spcPts val="0"/>
              </a:spcBef>
              <a:spcAft>
                <a:spcPts val="0"/>
              </a:spcAft>
              <a:buClr>
                <a:schemeClr val="dk1"/>
              </a:buClr>
              <a:buSzPts val="2600"/>
              <a:buFont typeface="Arial"/>
              <a:buChar char="•"/>
            </a:pPr>
            <a:r>
              <a:rPr lang="it-IT" sz="2600">
                <a:solidFill>
                  <a:schemeClr val="dk1"/>
                </a:solidFill>
                <a:latin typeface="Calibri"/>
                <a:ea typeface="Calibri"/>
                <a:cs typeface="Calibri"/>
                <a:sym typeface="Calibri"/>
              </a:rPr>
              <a:t>l'</a:t>
            </a:r>
            <a:r>
              <a:rPr b="1" lang="it-IT" sz="2600">
                <a:solidFill>
                  <a:schemeClr val="dk1"/>
                </a:solidFill>
                <a:latin typeface="Calibri"/>
                <a:ea typeface="Calibri"/>
                <a:cs typeface="Calibri"/>
                <a:sym typeface="Calibri"/>
              </a:rPr>
              <a:t>orzo alimentare</a:t>
            </a:r>
            <a:r>
              <a:rPr lang="it-IT" sz="2600">
                <a:solidFill>
                  <a:schemeClr val="dk1"/>
                </a:solidFill>
                <a:latin typeface="Calibri"/>
                <a:ea typeface="Calibri"/>
                <a:cs typeface="Calibri"/>
                <a:sym typeface="Calibri"/>
              </a:rPr>
              <a:t>: è quello destinato al consumo umano. Può essere consumato intero o decorticato, sotto forma di farina, fiocchi o orzotto.</a:t>
            </a:r>
            <a:endParaRPr/>
          </a:p>
          <a:p>
            <a:pPr indent="-342900" lvl="0" marL="342900" marR="0" rtl="0" algn="just">
              <a:spcBef>
                <a:spcPts val="0"/>
              </a:spcBef>
              <a:spcAft>
                <a:spcPts val="0"/>
              </a:spcAft>
              <a:buClr>
                <a:schemeClr val="dk1"/>
              </a:buClr>
              <a:buSzPts val="2600"/>
              <a:buFont typeface="Arial"/>
              <a:buChar char="•"/>
            </a:pPr>
            <a:r>
              <a:rPr lang="it-IT" sz="2600">
                <a:solidFill>
                  <a:schemeClr val="dk1"/>
                </a:solidFill>
                <a:latin typeface="Calibri"/>
                <a:ea typeface="Calibri"/>
                <a:cs typeface="Calibri"/>
                <a:sym typeface="Calibri"/>
              </a:rPr>
              <a:t>l'</a:t>
            </a:r>
            <a:r>
              <a:rPr b="1" lang="it-IT" sz="2600">
                <a:solidFill>
                  <a:schemeClr val="dk1"/>
                </a:solidFill>
                <a:latin typeface="Calibri"/>
                <a:ea typeface="Calibri"/>
                <a:cs typeface="Calibri"/>
                <a:sym typeface="Calibri"/>
              </a:rPr>
              <a:t>orzo foraggero</a:t>
            </a:r>
            <a:r>
              <a:rPr lang="it-IT" sz="2600">
                <a:solidFill>
                  <a:schemeClr val="dk1"/>
                </a:solidFill>
                <a:latin typeface="Calibri"/>
                <a:ea typeface="Calibri"/>
                <a:cs typeface="Calibri"/>
                <a:sym typeface="Calibri"/>
              </a:rPr>
              <a:t>: è quello destinato all'alimentazione animale. Può essere somministrato intero o macinato, oppure sotto forma di insilato o fieno.</a:t>
            </a:r>
            <a:endParaRPr/>
          </a:p>
          <a:p>
            <a:pPr indent="-342900" lvl="0" marL="342900" marR="0" rtl="0" algn="just">
              <a:spcBef>
                <a:spcPts val="0"/>
              </a:spcBef>
              <a:spcAft>
                <a:spcPts val="0"/>
              </a:spcAft>
              <a:buClr>
                <a:schemeClr val="dk1"/>
              </a:buClr>
              <a:buSzPts val="2600"/>
              <a:buFont typeface="Arial"/>
              <a:buChar char="•"/>
            </a:pPr>
            <a:r>
              <a:rPr lang="it-IT" sz="2600">
                <a:solidFill>
                  <a:schemeClr val="dk1"/>
                </a:solidFill>
                <a:latin typeface="Calibri"/>
                <a:ea typeface="Calibri"/>
                <a:cs typeface="Calibri"/>
                <a:sym typeface="Calibri"/>
              </a:rPr>
              <a:t>l'</a:t>
            </a:r>
            <a:r>
              <a:rPr b="1" lang="it-IT" sz="2600">
                <a:solidFill>
                  <a:schemeClr val="dk1"/>
                </a:solidFill>
                <a:latin typeface="Calibri"/>
                <a:ea typeface="Calibri"/>
                <a:cs typeface="Calibri"/>
                <a:sym typeface="Calibri"/>
              </a:rPr>
              <a:t>orzo industriale</a:t>
            </a:r>
            <a:r>
              <a:rPr lang="it-IT" sz="2600">
                <a:solidFill>
                  <a:schemeClr val="dk1"/>
                </a:solidFill>
                <a:latin typeface="Calibri"/>
                <a:ea typeface="Calibri"/>
                <a:cs typeface="Calibri"/>
                <a:sym typeface="Calibri"/>
              </a:rPr>
              <a:t>: è quello destinato alla produzione della birra.</a:t>
            </a:r>
            <a:endParaRPr/>
          </a:p>
          <a:p>
            <a:pPr indent="0" lvl="0" marL="0" marR="0" rtl="0" algn="l">
              <a:spcBef>
                <a:spcPts val="0"/>
              </a:spcBef>
              <a:spcAft>
                <a:spcPts val="0"/>
              </a:spcAft>
              <a:buNone/>
            </a:pPr>
            <a:br>
              <a:rPr lang="it-IT" sz="2800">
                <a:solidFill>
                  <a:schemeClr val="dk1"/>
                </a:solidFill>
                <a:latin typeface="Calibri"/>
                <a:ea typeface="Calibri"/>
                <a:cs typeface="Calibri"/>
                <a:sym typeface="Calibri"/>
              </a:rPr>
            </a:br>
            <a:endParaRPr sz="3200">
              <a:solidFill>
                <a:srgbClr val="553320"/>
              </a:solidFill>
              <a:latin typeface="Arial"/>
              <a:ea typeface="Arial"/>
              <a:cs typeface="Arial"/>
              <a:sym typeface="Arial"/>
            </a:endParaRPr>
          </a:p>
        </p:txBody>
      </p:sp>
      <p:pic>
        <p:nvPicPr>
          <p:cNvPr id="166" name="Google Shape;166;p6"/>
          <p:cNvPicPr preferRelativeResize="0"/>
          <p:nvPr/>
        </p:nvPicPr>
        <p:blipFill rotWithShape="1">
          <a:blip r:embed="rId3">
            <a:alphaModFix/>
          </a:blip>
          <a:srcRect b="0" l="0" r="0" t="0"/>
          <a:stretch/>
        </p:blipFill>
        <p:spPr>
          <a:xfrm>
            <a:off x="10623850" y="3120775"/>
            <a:ext cx="7102510" cy="549585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027"/>
        </a:solidFill>
      </p:bgPr>
    </p:bg>
    <p:spTree>
      <p:nvGrpSpPr>
        <p:cNvPr id="170" name="Shape 170"/>
        <p:cNvGrpSpPr/>
        <p:nvPr/>
      </p:nvGrpSpPr>
      <p:grpSpPr>
        <a:xfrm>
          <a:off x="0" y="0"/>
          <a:ext cx="0" cy="0"/>
          <a:chOff x="0" y="0"/>
          <a:chExt cx="0" cy="0"/>
        </a:xfrm>
      </p:grpSpPr>
      <p:grpSp>
        <p:nvGrpSpPr>
          <p:cNvPr id="171" name="Google Shape;171;p7"/>
          <p:cNvGrpSpPr/>
          <p:nvPr/>
        </p:nvGrpSpPr>
        <p:grpSpPr>
          <a:xfrm>
            <a:off x="239251" y="217622"/>
            <a:ext cx="17823958" cy="9830639"/>
            <a:chOff x="0" y="0"/>
            <a:chExt cx="2924684" cy="1613082"/>
          </a:xfrm>
        </p:grpSpPr>
        <p:sp>
          <p:nvSpPr>
            <p:cNvPr id="172" name="Google Shape;172;p7"/>
            <p:cNvSpPr/>
            <p:nvPr/>
          </p:nvSpPr>
          <p:spPr>
            <a:xfrm>
              <a:off x="0" y="0"/>
              <a:ext cx="2924684" cy="1613082"/>
            </a:xfrm>
            <a:custGeom>
              <a:rect b="b" l="l" r="r" t="t"/>
              <a:pathLst>
                <a:path extrusionOk="0" h="1613082" w="2924684">
                  <a:moveTo>
                    <a:pt x="2845266" y="0"/>
                  </a:moveTo>
                  <a:lnTo>
                    <a:pt x="79418" y="0"/>
                  </a:lnTo>
                  <a:cubicBezTo>
                    <a:pt x="79418" y="43699"/>
                    <a:pt x="44079" y="79418"/>
                    <a:pt x="0" y="79418"/>
                  </a:cubicBezTo>
                  <a:lnTo>
                    <a:pt x="0" y="1533664"/>
                  </a:lnTo>
                  <a:cubicBezTo>
                    <a:pt x="43699" y="1533664"/>
                    <a:pt x="79418" y="1569003"/>
                    <a:pt x="79418" y="1613082"/>
                  </a:cubicBezTo>
                  <a:lnTo>
                    <a:pt x="2845266" y="1613082"/>
                  </a:lnTo>
                  <a:cubicBezTo>
                    <a:pt x="2845266" y="1569383"/>
                    <a:pt x="2880605" y="1533664"/>
                    <a:pt x="2924684" y="1533664"/>
                  </a:cubicBezTo>
                  <a:lnTo>
                    <a:pt x="2924684" y="79418"/>
                  </a:lnTo>
                  <a:cubicBezTo>
                    <a:pt x="2880984" y="79418"/>
                    <a:pt x="2845266" y="44079"/>
                    <a:pt x="2845266" y="0"/>
                  </a:cubicBezTo>
                  <a:close/>
                </a:path>
              </a:pathLst>
            </a:custGeom>
            <a:noFill/>
            <a:ln cap="sq" cmpd="sng" w="38100">
              <a:solidFill>
                <a:srgbClr val="5533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7"/>
            <p:cNvSpPr txBox="1"/>
            <p:nvPr/>
          </p:nvSpPr>
          <p:spPr>
            <a:xfrm>
              <a:off x="38100" y="0"/>
              <a:ext cx="2848484" cy="157498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74" name="Google Shape;174;p7"/>
          <p:cNvCxnSpPr/>
          <p:nvPr/>
        </p:nvCxnSpPr>
        <p:spPr>
          <a:xfrm>
            <a:off x="1303868" y="1921340"/>
            <a:ext cx="11351942" cy="0"/>
          </a:xfrm>
          <a:prstGeom prst="straightConnector1">
            <a:avLst/>
          </a:prstGeom>
          <a:noFill/>
          <a:ln cap="flat" cmpd="sng" w="38100">
            <a:solidFill>
              <a:srgbClr val="553320"/>
            </a:solidFill>
            <a:prstDash val="solid"/>
            <a:round/>
            <a:headEnd len="lg" w="lg" type="diamond"/>
            <a:tailEnd len="lg" w="lg" type="diamond"/>
          </a:ln>
        </p:spPr>
      </p:cxnSp>
      <p:sp>
        <p:nvSpPr>
          <p:cNvPr id="175" name="Google Shape;175;p7"/>
          <p:cNvSpPr txBox="1"/>
          <p:nvPr/>
        </p:nvSpPr>
        <p:spPr>
          <a:xfrm>
            <a:off x="1303868" y="663296"/>
            <a:ext cx="8058674" cy="12278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it-IT" sz="7160" u="none" strike="noStrike">
                <a:solidFill>
                  <a:srgbClr val="553320"/>
                </a:solidFill>
                <a:latin typeface="Anton"/>
                <a:ea typeface="Anton"/>
                <a:cs typeface="Anton"/>
                <a:sym typeface="Anton"/>
              </a:rPr>
              <a:t>IL LUPPOLO</a:t>
            </a:r>
            <a:endParaRPr/>
          </a:p>
        </p:txBody>
      </p:sp>
      <p:sp>
        <p:nvSpPr>
          <p:cNvPr id="176" name="Google Shape;176;p7"/>
          <p:cNvSpPr txBox="1"/>
          <p:nvPr/>
        </p:nvSpPr>
        <p:spPr>
          <a:xfrm>
            <a:off x="783451" y="2118330"/>
            <a:ext cx="13447500" cy="5627700"/>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lang="it-IT" sz="2800">
                <a:solidFill>
                  <a:schemeClr val="dk1"/>
                </a:solidFill>
                <a:latin typeface="Calibri"/>
                <a:ea typeface="Calibri"/>
                <a:cs typeface="Calibri"/>
                <a:sym typeface="Calibri"/>
              </a:rPr>
              <a:t>Il luppolo è una pianta perenne nota scientificamente come Humulus lupulus e nella produzione di birra è il responsabile del suo caratteristico aroma amaro e profumato.</a:t>
            </a:r>
            <a:endParaRPr sz="2800"/>
          </a:p>
          <a:p>
            <a:pPr indent="0" lvl="0" marL="0" marR="0" rtl="0" algn="just">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just">
              <a:spcBef>
                <a:spcPts val="0"/>
              </a:spcBef>
              <a:spcAft>
                <a:spcPts val="0"/>
              </a:spcAft>
              <a:buNone/>
            </a:pPr>
            <a:r>
              <a:rPr b="1" lang="it-IT" sz="2800">
                <a:solidFill>
                  <a:schemeClr val="dk1"/>
                </a:solidFill>
                <a:latin typeface="Calibri"/>
                <a:ea typeface="Calibri"/>
                <a:cs typeface="Calibri"/>
                <a:sym typeface="Calibri"/>
              </a:rPr>
              <a:t>La coltivazione:</a:t>
            </a:r>
            <a:endParaRPr sz="2800">
              <a:solidFill>
                <a:schemeClr val="dk1"/>
              </a:solidFill>
              <a:latin typeface="Calibri"/>
              <a:ea typeface="Calibri"/>
              <a:cs typeface="Calibri"/>
              <a:sym typeface="Calibri"/>
            </a:endParaRPr>
          </a:p>
          <a:p>
            <a:pPr indent="0" lvl="0" marL="0" marR="0" rtl="0" algn="just">
              <a:spcBef>
                <a:spcPts val="0"/>
              </a:spcBef>
              <a:spcAft>
                <a:spcPts val="0"/>
              </a:spcAft>
              <a:buNone/>
            </a:pPr>
            <a:r>
              <a:rPr lang="it-IT" sz="2800">
                <a:solidFill>
                  <a:schemeClr val="dk1"/>
                </a:solidFill>
                <a:latin typeface="Calibri"/>
                <a:ea typeface="Calibri"/>
                <a:cs typeface="Calibri"/>
                <a:sym typeface="Calibri"/>
              </a:rPr>
              <a:t>Per un ottimale processo di coltivazione del luppolo bisogna scegliere attentamente la cultivar adeguata, che deve essere adatta al clima e al terreno specifico della regione. Esistono numerose varietà di luppolo (oltre 300 varietà), ognuna con caratteristiche uniche di aroma e amaro. </a:t>
            </a:r>
            <a:endParaRPr sz="2800"/>
          </a:p>
          <a:p>
            <a:pPr indent="0" lvl="0" marL="0" marR="0" rtl="0" algn="just">
              <a:spcBef>
                <a:spcPts val="0"/>
              </a:spcBef>
              <a:spcAft>
                <a:spcPts val="0"/>
              </a:spcAft>
              <a:buNone/>
            </a:pPr>
            <a:r>
              <a:rPr lang="it-IT" sz="2800">
                <a:solidFill>
                  <a:schemeClr val="dk1"/>
                </a:solidFill>
                <a:latin typeface="Calibri"/>
                <a:ea typeface="Calibri"/>
                <a:cs typeface="Calibri"/>
                <a:sym typeface="Calibri"/>
              </a:rPr>
              <a:t>Il luppolo predilige un suolo ricco di sostanze organiche e con un buon drenaggio, con un pH ideale compreso tra 6 e 8. È anche importante che il terreno sia abbastanza </a:t>
            </a:r>
            <a:r>
              <a:rPr lang="it-IT" sz="2800">
                <a:solidFill>
                  <a:schemeClr val="dk1"/>
                </a:solidFill>
                <a:latin typeface="Calibri"/>
                <a:ea typeface="Calibri"/>
                <a:cs typeface="Calibri"/>
                <a:sym typeface="Calibri"/>
              </a:rPr>
              <a:t>morbido </a:t>
            </a:r>
            <a:r>
              <a:rPr lang="it-IT" sz="2800">
                <a:solidFill>
                  <a:schemeClr val="dk1"/>
                </a:solidFill>
                <a:latin typeface="Calibri"/>
                <a:ea typeface="Calibri"/>
                <a:cs typeface="Calibri"/>
                <a:sym typeface="Calibri"/>
              </a:rPr>
              <a:t>per permettere alle radici di espandersi e andare in profondità.  </a:t>
            </a:r>
            <a:endParaRPr sz="2800"/>
          </a:p>
          <a:p>
            <a:pPr indent="0" lvl="0" marL="0" marR="0" rtl="0" algn="just">
              <a:spcBef>
                <a:spcPts val="0"/>
              </a:spcBef>
              <a:spcAft>
                <a:spcPts val="0"/>
              </a:spcAft>
              <a:buNone/>
            </a:pPr>
            <a:br>
              <a:rPr lang="it-IT" sz="2800">
                <a:solidFill>
                  <a:schemeClr val="dk1"/>
                </a:solidFill>
                <a:latin typeface="Calibri"/>
                <a:ea typeface="Calibri"/>
                <a:cs typeface="Calibri"/>
                <a:sym typeface="Calibri"/>
              </a:rPr>
            </a:br>
            <a:endParaRPr sz="2800">
              <a:solidFill>
                <a:srgbClr val="553320"/>
              </a:solidFill>
              <a:latin typeface="Arial"/>
              <a:ea typeface="Arial"/>
              <a:cs typeface="Arial"/>
              <a:sym typeface="Arial"/>
            </a:endParaRPr>
          </a:p>
        </p:txBody>
      </p:sp>
      <p:pic>
        <p:nvPicPr>
          <p:cNvPr id="177" name="Google Shape;177;p7"/>
          <p:cNvPicPr preferRelativeResize="0"/>
          <p:nvPr/>
        </p:nvPicPr>
        <p:blipFill rotWithShape="1">
          <a:blip r:embed="rId3">
            <a:alphaModFix/>
          </a:blip>
          <a:srcRect b="0" l="0" r="0" t="0"/>
          <a:stretch/>
        </p:blipFill>
        <p:spPr>
          <a:xfrm>
            <a:off x="8829838" y="7012197"/>
            <a:ext cx="4171381" cy="2919967"/>
          </a:xfrm>
          <a:prstGeom prst="rect">
            <a:avLst/>
          </a:prstGeom>
          <a:noFill/>
          <a:ln>
            <a:noFill/>
          </a:ln>
        </p:spPr>
      </p:pic>
      <p:pic>
        <p:nvPicPr>
          <p:cNvPr id="178" name="Google Shape;178;p7"/>
          <p:cNvPicPr preferRelativeResize="0"/>
          <p:nvPr/>
        </p:nvPicPr>
        <p:blipFill rotWithShape="1">
          <a:blip r:embed="rId4">
            <a:alphaModFix/>
          </a:blip>
          <a:srcRect b="5145" l="0" r="0" t="8185"/>
          <a:stretch/>
        </p:blipFill>
        <p:spPr>
          <a:xfrm>
            <a:off x="3731836" y="6995460"/>
            <a:ext cx="3505200" cy="2936704"/>
          </a:xfrm>
          <a:prstGeom prst="rect">
            <a:avLst/>
          </a:prstGeom>
          <a:noFill/>
          <a:ln>
            <a:noFill/>
          </a:ln>
        </p:spPr>
      </p:pic>
      <p:sp>
        <p:nvSpPr>
          <p:cNvPr id="179" name="Google Shape;179;p7"/>
          <p:cNvSpPr/>
          <p:nvPr/>
        </p:nvSpPr>
        <p:spPr>
          <a:xfrm flipH="1">
            <a:off x="14376171" y="2803326"/>
            <a:ext cx="5374417" cy="7244925"/>
          </a:xfrm>
          <a:custGeom>
            <a:rect b="b" l="l" r="r" t="t"/>
            <a:pathLst>
              <a:path extrusionOk="0" h="7244925" w="5374417">
                <a:moveTo>
                  <a:pt x="5374417" y="0"/>
                </a:moveTo>
                <a:lnTo>
                  <a:pt x="0" y="0"/>
                </a:lnTo>
                <a:lnTo>
                  <a:pt x="0" y="7244926"/>
                </a:lnTo>
                <a:lnTo>
                  <a:pt x="5374417" y="7244926"/>
                </a:lnTo>
                <a:lnTo>
                  <a:pt x="5374417"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027"/>
        </a:solidFill>
      </p:bgPr>
    </p:bg>
    <p:spTree>
      <p:nvGrpSpPr>
        <p:cNvPr id="183" name="Shape 183"/>
        <p:cNvGrpSpPr/>
        <p:nvPr/>
      </p:nvGrpSpPr>
      <p:grpSpPr>
        <a:xfrm>
          <a:off x="0" y="0"/>
          <a:ext cx="0" cy="0"/>
          <a:chOff x="0" y="0"/>
          <a:chExt cx="0" cy="0"/>
        </a:xfrm>
      </p:grpSpPr>
      <p:grpSp>
        <p:nvGrpSpPr>
          <p:cNvPr id="184" name="Google Shape;184;p8"/>
          <p:cNvGrpSpPr/>
          <p:nvPr/>
        </p:nvGrpSpPr>
        <p:grpSpPr>
          <a:xfrm>
            <a:off x="239251" y="217622"/>
            <a:ext cx="17823958" cy="9830639"/>
            <a:chOff x="0" y="0"/>
            <a:chExt cx="2924684" cy="1613082"/>
          </a:xfrm>
        </p:grpSpPr>
        <p:sp>
          <p:nvSpPr>
            <p:cNvPr id="185" name="Google Shape;185;p8"/>
            <p:cNvSpPr/>
            <p:nvPr/>
          </p:nvSpPr>
          <p:spPr>
            <a:xfrm>
              <a:off x="0" y="0"/>
              <a:ext cx="2924684" cy="1613082"/>
            </a:xfrm>
            <a:custGeom>
              <a:rect b="b" l="l" r="r" t="t"/>
              <a:pathLst>
                <a:path extrusionOk="0" h="1613082" w="2924684">
                  <a:moveTo>
                    <a:pt x="2845266" y="0"/>
                  </a:moveTo>
                  <a:lnTo>
                    <a:pt x="79418" y="0"/>
                  </a:lnTo>
                  <a:cubicBezTo>
                    <a:pt x="79418" y="43699"/>
                    <a:pt x="44079" y="79418"/>
                    <a:pt x="0" y="79418"/>
                  </a:cubicBezTo>
                  <a:lnTo>
                    <a:pt x="0" y="1533664"/>
                  </a:lnTo>
                  <a:cubicBezTo>
                    <a:pt x="43699" y="1533664"/>
                    <a:pt x="79418" y="1569003"/>
                    <a:pt x="79418" y="1613082"/>
                  </a:cubicBezTo>
                  <a:lnTo>
                    <a:pt x="2845266" y="1613082"/>
                  </a:lnTo>
                  <a:cubicBezTo>
                    <a:pt x="2845266" y="1569383"/>
                    <a:pt x="2880605" y="1533664"/>
                    <a:pt x="2924684" y="1533664"/>
                  </a:cubicBezTo>
                  <a:lnTo>
                    <a:pt x="2924684" y="79418"/>
                  </a:lnTo>
                  <a:cubicBezTo>
                    <a:pt x="2880984" y="79418"/>
                    <a:pt x="2845266" y="44079"/>
                    <a:pt x="2845266" y="0"/>
                  </a:cubicBezTo>
                  <a:close/>
                </a:path>
              </a:pathLst>
            </a:custGeom>
            <a:noFill/>
            <a:ln cap="sq" cmpd="sng" w="38100">
              <a:solidFill>
                <a:srgbClr val="5533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8"/>
            <p:cNvSpPr txBox="1"/>
            <p:nvPr/>
          </p:nvSpPr>
          <p:spPr>
            <a:xfrm>
              <a:off x="38100" y="0"/>
              <a:ext cx="2848484" cy="157498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87" name="Google Shape;187;p8"/>
          <p:cNvCxnSpPr/>
          <p:nvPr/>
        </p:nvCxnSpPr>
        <p:spPr>
          <a:xfrm>
            <a:off x="1303868" y="1921340"/>
            <a:ext cx="11351942" cy="0"/>
          </a:xfrm>
          <a:prstGeom prst="straightConnector1">
            <a:avLst/>
          </a:prstGeom>
          <a:noFill/>
          <a:ln cap="flat" cmpd="sng" w="38100">
            <a:solidFill>
              <a:srgbClr val="553320"/>
            </a:solidFill>
            <a:prstDash val="solid"/>
            <a:round/>
            <a:headEnd len="lg" w="lg" type="diamond"/>
            <a:tailEnd len="lg" w="lg" type="diamond"/>
          </a:ln>
        </p:spPr>
      </p:cxnSp>
      <p:sp>
        <p:nvSpPr>
          <p:cNvPr id="188" name="Google Shape;188;p8"/>
          <p:cNvSpPr txBox="1"/>
          <p:nvPr/>
        </p:nvSpPr>
        <p:spPr>
          <a:xfrm>
            <a:off x="1303868" y="663296"/>
            <a:ext cx="8058674" cy="12278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it-IT" sz="7160" u="none" strike="noStrike">
                <a:solidFill>
                  <a:srgbClr val="553320"/>
                </a:solidFill>
                <a:latin typeface="Anton"/>
                <a:ea typeface="Anton"/>
                <a:cs typeface="Anton"/>
                <a:sym typeface="Anton"/>
              </a:rPr>
              <a:t>La coltivazione</a:t>
            </a:r>
            <a:endParaRPr/>
          </a:p>
        </p:txBody>
      </p:sp>
      <p:sp>
        <p:nvSpPr>
          <p:cNvPr id="189" name="Google Shape;189;p8"/>
          <p:cNvSpPr txBox="1"/>
          <p:nvPr/>
        </p:nvSpPr>
        <p:spPr>
          <a:xfrm>
            <a:off x="883530" y="2120700"/>
            <a:ext cx="16535400" cy="4444500"/>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lang="it-IT" sz="2600">
                <a:solidFill>
                  <a:schemeClr val="dk1"/>
                </a:solidFill>
                <a:latin typeface="Calibri"/>
                <a:ea typeface="Calibri"/>
                <a:cs typeface="Calibri"/>
                <a:sym typeface="Calibri"/>
              </a:rPr>
              <a:t>Per la crescita del luppolo è cruciale un clima ideale, infatti la pianta si sviluppa meglio in condizioni di clima mite e non è adatta a climi troppo caldi o aridi, né al freddo invernale. Necessita di un'adeguata esposizione solare, preferibilmente andrebbe piantato in una posizione orientata a sud o sud-ovest, ma soffre la siccità, quindi l'umidità del terreno deve essere sempre ottimale ed è necessario una corretta irrigazione. La pacciamatura aiuta a trattenere l'umidità e a proteggere le radici durante i mesi più caldi ed è possibile utilizzare materiali come paglia, fieno o corteccia triturata. Questi non solo aiutano a mantenere il terreno umido, ma contribuiscono anche a tenere sotto controllo le erbe infestanti. </a:t>
            </a:r>
            <a:endParaRPr sz="2600"/>
          </a:p>
          <a:p>
            <a:pPr indent="0" lvl="0" marL="0" marR="0" rtl="0" algn="just">
              <a:spcBef>
                <a:spcPts val="0"/>
              </a:spcBef>
              <a:spcAft>
                <a:spcPts val="0"/>
              </a:spcAft>
              <a:buNone/>
            </a:pPr>
            <a:r>
              <a:rPr lang="it-IT" sz="2600">
                <a:solidFill>
                  <a:schemeClr val="dk1"/>
                </a:solidFill>
                <a:latin typeface="Calibri"/>
                <a:ea typeface="Calibri"/>
                <a:cs typeface="Calibri"/>
                <a:sym typeface="Calibri"/>
              </a:rPr>
              <a:t>Il luppolo è una pianta rampicante e può crescere fino a 6 metri di altezza, perciò è essenziale fornire un adeguato supporto, come fili o graticci, su cui le piante possano arrampicarsi. La potatura regolare aiuta a mantenere le piante sane e favorisce la produzione di coni più grandi e di qualità superiore. Durante la stagione di crescita, è importante rimuovere i germogli laterali in eccesso per concentrare l'energia della pianta sui tralci principali. </a:t>
            </a:r>
            <a:br>
              <a:rPr lang="it-IT" sz="2600">
                <a:solidFill>
                  <a:schemeClr val="dk1"/>
                </a:solidFill>
                <a:latin typeface="Calibri"/>
                <a:ea typeface="Calibri"/>
                <a:cs typeface="Calibri"/>
                <a:sym typeface="Calibri"/>
              </a:rPr>
            </a:br>
            <a:endParaRPr sz="2600">
              <a:solidFill>
                <a:srgbClr val="553320"/>
              </a:solidFill>
              <a:latin typeface="Arial"/>
              <a:ea typeface="Arial"/>
              <a:cs typeface="Arial"/>
              <a:sym typeface="Arial"/>
            </a:endParaRPr>
          </a:p>
        </p:txBody>
      </p:sp>
      <p:pic>
        <p:nvPicPr>
          <p:cNvPr id="190" name="Google Shape;190;p8"/>
          <p:cNvPicPr preferRelativeResize="0"/>
          <p:nvPr/>
        </p:nvPicPr>
        <p:blipFill rotWithShape="1">
          <a:blip r:embed="rId3">
            <a:alphaModFix/>
          </a:blip>
          <a:srcRect b="0" l="0" r="0" t="0"/>
          <a:stretch/>
        </p:blipFill>
        <p:spPr>
          <a:xfrm>
            <a:off x="2964679" y="6259922"/>
            <a:ext cx="5491294" cy="3658575"/>
          </a:xfrm>
          <a:prstGeom prst="rect">
            <a:avLst/>
          </a:prstGeom>
          <a:noFill/>
          <a:ln>
            <a:noFill/>
          </a:ln>
        </p:spPr>
      </p:pic>
      <p:pic>
        <p:nvPicPr>
          <p:cNvPr id="191" name="Google Shape;191;p8"/>
          <p:cNvPicPr preferRelativeResize="0"/>
          <p:nvPr/>
        </p:nvPicPr>
        <p:blipFill rotWithShape="1">
          <a:blip r:embed="rId4">
            <a:alphaModFix/>
          </a:blip>
          <a:srcRect b="0" l="0" r="0" t="0"/>
          <a:stretch/>
        </p:blipFill>
        <p:spPr>
          <a:xfrm>
            <a:off x="9362555" y="6259922"/>
            <a:ext cx="5973185" cy="36585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027"/>
        </a:solidFill>
      </p:bgPr>
    </p:bg>
    <p:spTree>
      <p:nvGrpSpPr>
        <p:cNvPr id="195" name="Shape 195"/>
        <p:cNvGrpSpPr/>
        <p:nvPr/>
      </p:nvGrpSpPr>
      <p:grpSpPr>
        <a:xfrm>
          <a:off x="0" y="0"/>
          <a:ext cx="0" cy="0"/>
          <a:chOff x="0" y="0"/>
          <a:chExt cx="0" cy="0"/>
        </a:xfrm>
      </p:grpSpPr>
      <p:grpSp>
        <p:nvGrpSpPr>
          <p:cNvPr id="196" name="Google Shape;196;p9"/>
          <p:cNvGrpSpPr/>
          <p:nvPr/>
        </p:nvGrpSpPr>
        <p:grpSpPr>
          <a:xfrm>
            <a:off x="239251" y="217622"/>
            <a:ext cx="17823958" cy="9830639"/>
            <a:chOff x="0" y="0"/>
            <a:chExt cx="2924684" cy="1613082"/>
          </a:xfrm>
        </p:grpSpPr>
        <p:sp>
          <p:nvSpPr>
            <p:cNvPr id="197" name="Google Shape;197;p9"/>
            <p:cNvSpPr/>
            <p:nvPr/>
          </p:nvSpPr>
          <p:spPr>
            <a:xfrm>
              <a:off x="0" y="0"/>
              <a:ext cx="2924684" cy="1613082"/>
            </a:xfrm>
            <a:custGeom>
              <a:rect b="b" l="l" r="r" t="t"/>
              <a:pathLst>
                <a:path extrusionOk="0" h="1613082" w="2924684">
                  <a:moveTo>
                    <a:pt x="2845266" y="0"/>
                  </a:moveTo>
                  <a:lnTo>
                    <a:pt x="79418" y="0"/>
                  </a:lnTo>
                  <a:cubicBezTo>
                    <a:pt x="79418" y="43699"/>
                    <a:pt x="44079" y="79418"/>
                    <a:pt x="0" y="79418"/>
                  </a:cubicBezTo>
                  <a:lnTo>
                    <a:pt x="0" y="1533664"/>
                  </a:lnTo>
                  <a:cubicBezTo>
                    <a:pt x="43699" y="1533664"/>
                    <a:pt x="79418" y="1569003"/>
                    <a:pt x="79418" y="1613082"/>
                  </a:cubicBezTo>
                  <a:lnTo>
                    <a:pt x="2845266" y="1613082"/>
                  </a:lnTo>
                  <a:cubicBezTo>
                    <a:pt x="2845266" y="1569383"/>
                    <a:pt x="2880605" y="1533664"/>
                    <a:pt x="2924684" y="1533664"/>
                  </a:cubicBezTo>
                  <a:lnTo>
                    <a:pt x="2924684" y="79418"/>
                  </a:lnTo>
                  <a:cubicBezTo>
                    <a:pt x="2880984" y="79418"/>
                    <a:pt x="2845266" y="44079"/>
                    <a:pt x="2845266" y="0"/>
                  </a:cubicBezTo>
                  <a:close/>
                </a:path>
              </a:pathLst>
            </a:custGeom>
            <a:noFill/>
            <a:ln cap="sq" cmpd="sng" w="38100">
              <a:solidFill>
                <a:srgbClr val="55332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9"/>
            <p:cNvSpPr txBox="1"/>
            <p:nvPr/>
          </p:nvSpPr>
          <p:spPr>
            <a:xfrm>
              <a:off x="38100" y="0"/>
              <a:ext cx="2848484" cy="157498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99" name="Google Shape;199;p9"/>
          <p:cNvCxnSpPr/>
          <p:nvPr/>
        </p:nvCxnSpPr>
        <p:spPr>
          <a:xfrm>
            <a:off x="1303868" y="1921340"/>
            <a:ext cx="11351942" cy="0"/>
          </a:xfrm>
          <a:prstGeom prst="straightConnector1">
            <a:avLst/>
          </a:prstGeom>
          <a:noFill/>
          <a:ln cap="flat" cmpd="sng" w="38100">
            <a:solidFill>
              <a:srgbClr val="553320"/>
            </a:solidFill>
            <a:prstDash val="solid"/>
            <a:round/>
            <a:headEnd len="lg" w="lg" type="diamond"/>
            <a:tailEnd len="lg" w="lg" type="diamond"/>
          </a:ln>
        </p:spPr>
      </p:cxnSp>
      <p:sp>
        <p:nvSpPr>
          <p:cNvPr id="200" name="Google Shape;200;p9"/>
          <p:cNvSpPr txBox="1"/>
          <p:nvPr/>
        </p:nvSpPr>
        <p:spPr>
          <a:xfrm>
            <a:off x="1303868" y="663296"/>
            <a:ext cx="8058674" cy="12278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it-IT" sz="7160" u="none" strike="noStrike">
                <a:solidFill>
                  <a:srgbClr val="553320"/>
                </a:solidFill>
                <a:latin typeface="Anton"/>
                <a:ea typeface="Anton"/>
                <a:cs typeface="Anton"/>
                <a:sym typeface="Anton"/>
              </a:rPr>
              <a:t>La raccolta</a:t>
            </a:r>
            <a:endParaRPr/>
          </a:p>
        </p:txBody>
      </p:sp>
      <p:sp>
        <p:nvSpPr>
          <p:cNvPr id="201" name="Google Shape;201;p9"/>
          <p:cNvSpPr txBox="1"/>
          <p:nvPr/>
        </p:nvSpPr>
        <p:spPr>
          <a:xfrm>
            <a:off x="1066800" y="2229093"/>
            <a:ext cx="9372600" cy="7677000"/>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lang="it-IT" sz="2600">
                <a:solidFill>
                  <a:schemeClr val="dk1"/>
                </a:solidFill>
                <a:latin typeface="Calibri"/>
                <a:ea typeface="Calibri"/>
                <a:cs typeface="Calibri"/>
                <a:sym typeface="Calibri"/>
              </a:rPr>
              <a:t>Per quanto riguarda la raccolta, è importantissimo individuare il momento esatto per effettuarla: il luppolo è pronto per essere raccolto quando i coni raggiungono la piena maturazione, generalmente verso la fine dell'estate. </a:t>
            </a:r>
            <a:endParaRPr sz="2600"/>
          </a:p>
          <a:p>
            <a:pPr indent="0" lvl="0" marL="0" marR="0" rtl="0" algn="just">
              <a:spcBef>
                <a:spcPts val="0"/>
              </a:spcBef>
              <a:spcAft>
                <a:spcPts val="0"/>
              </a:spcAft>
              <a:buNone/>
            </a:pPr>
            <a:r>
              <a:rPr lang="it-IT" sz="2600">
                <a:solidFill>
                  <a:schemeClr val="dk1"/>
                </a:solidFill>
                <a:latin typeface="Calibri"/>
                <a:ea typeface="Calibri"/>
                <a:cs typeface="Calibri"/>
                <a:sym typeface="Calibri"/>
              </a:rPr>
              <a:t>I coni devono essere raccolti delicatamente per evitare di danneggiare le ghiandole resinose che contengono la lupulina, che è l'ingrediente chiave per la produzione della birra. </a:t>
            </a:r>
            <a:endParaRPr sz="2600"/>
          </a:p>
          <a:p>
            <a:pPr indent="0" lvl="0" marL="0" marR="0" rtl="0" algn="just">
              <a:spcBef>
                <a:spcPts val="0"/>
              </a:spcBef>
              <a:spcAft>
                <a:spcPts val="0"/>
              </a:spcAft>
              <a:buNone/>
            </a:pPr>
            <a:r>
              <a:rPr lang="it-IT" sz="2600">
                <a:solidFill>
                  <a:schemeClr val="dk1"/>
                </a:solidFill>
                <a:latin typeface="Calibri"/>
                <a:ea typeface="Calibri"/>
                <a:cs typeface="Calibri"/>
                <a:sym typeface="Calibri"/>
              </a:rPr>
              <a:t>Ci sono 2 metodi di raccolta:</a:t>
            </a:r>
            <a:endParaRPr sz="2600"/>
          </a:p>
          <a:p>
            <a:pPr indent="-457200" lvl="0" marL="457200" marR="0" rtl="0" algn="just">
              <a:spcBef>
                <a:spcPts val="0"/>
              </a:spcBef>
              <a:spcAft>
                <a:spcPts val="0"/>
              </a:spcAft>
              <a:buClr>
                <a:schemeClr val="dk1"/>
              </a:buClr>
              <a:buSzPts val="2600"/>
              <a:buFont typeface="Arial"/>
              <a:buChar char="•"/>
            </a:pPr>
            <a:r>
              <a:rPr b="1" lang="it-IT" sz="2600">
                <a:solidFill>
                  <a:schemeClr val="dk1"/>
                </a:solidFill>
                <a:latin typeface="Calibri"/>
                <a:ea typeface="Calibri"/>
                <a:cs typeface="Calibri"/>
                <a:sym typeface="Calibri"/>
              </a:rPr>
              <a:t>raccolta manuale</a:t>
            </a:r>
            <a:r>
              <a:rPr lang="it-IT" sz="2600">
                <a:solidFill>
                  <a:schemeClr val="dk1"/>
                </a:solidFill>
                <a:latin typeface="Calibri"/>
                <a:ea typeface="Calibri"/>
                <a:cs typeface="Calibri"/>
                <a:sym typeface="Calibri"/>
              </a:rPr>
              <a:t>: i coni vengono staccati uno ad uno direttamente dalla pianta, spesso percorrendo lo stelo dal basso verso l'alto.</a:t>
            </a:r>
            <a:endParaRPr sz="2600"/>
          </a:p>
          <a:p>
            <a:pPr indent="-457200" lvl="0" marL="457200" marR="0" rtl="0" algn="just">
              <a:spcBef>
                <a:spcPts val="0"/>
              </a:spcBef>
              <a:spcAft>
                <a:spcPts val="0"/>
              </a:spcAft>
              <a:buClr>
                <a:schemeClr val="dk1"/>
              </a:buClr>
              <a:buSzPts val="2600"/>
              <a:buFont typeface="Arial"/>
              <a:buChar char="•"/>
            </a:pPr>
            <a:r>
              <a:rPr b="1" lang="it-IT" sz="2600">
                <a:solidFill>
                  <a:schemeClr val="dk1"/>
                </a:solidFill>
                <a:latin typeface="Calibri"/>
                <a:ea typeface="Calibri"/>
                <a:cs typeface="Calibri"/>
                <a:sym typeface="Calibri"/>
              </a:rPr>
              <a:t>raccolta meccanizzata</a:t>
            </a:r>
            <a:r>
              <a:rPr lang="it-IT" sz="2600">
                <a:solidFill>
                  <a:schemeClr val="dk1"/>
                </a:solidFill>
                <a:latin typeface="Calibri"/>
                <a:ea typeface="Calibri"/>
                <a:cs typeface="Calibri"/>
                <a:sym typeface="Calibri"/>
              </a:rPr>
              <a:t>: vengono utilizzati macchinari agricoli che tagliano i tralci e separano automaticamente i fiori dagli scarti, i quali vengono spesso riutilizzati come pacciamatura.</a:t>
            </a:r>
            <a:endParaRPr sz="2600"/>
          </a:p>
          <a:p>
            <a:pPr indent="0" lvl="0" marL="0" marR="0" rtl="0" algn="just">
              <a:spcBef>
                <a:spcPts val="0"/>
              </a:spcBef>
              <a:spcAft>
                <a:spcPts val="0"/>
              </a:spcAft>
              <a:buNone/>
            </a:pPr>
            <a:r>
              <a:rPr lang="it-IT" sz="2600">
                <a:solidFill>
                  <a:schemeClr val="dk1"/>
                </a:solidFill>
                <a:latin typeface="Calibri"/>
                <a:ea typeface="Calibri"/>
                <a:cs typeface="Calibri"/>
                <a:sym typeface="Calibri"/>
              </a:rPr>
              <a:t>Dopo la raccolta, i coni di luppolo devono essere essiccati rapidamente per preservare la qualità. L'essiccazione dovrebbe avvenire idealmente entro 4 ore dalla raccolta per prevenire lo sviluppo di muffe e la perdita di oli essenziali, utilizzando un essiccatore a temperatura controllata per ottenere </a:t>
            </a:r>
            <a:r>
              <a:rPr lang="it-IT" sz="2600">
                <a:solidFill>
                  <a:schemeClr val="dk1"/>
                </a:solidFill>
                <a:latin typeface="Calibri"/>
                <a:ea typeface="Calibri"/>
                <a:cs typeface="Calibri"/>
                <a:sym typeface="Calibri"/>
              </a:rPr>
              <a:t>risultati migliori</a:t>
            </a:r>
            <a:r>
              <a:rPr lang="it-IT" sz="2600">
                <a:solidFill>
                  <a:schemeClr val="dk1"/>
                </a:solidFill>
                <a:latin typeface="Calibri"/>
                <a:ea typeface="Calibri"/>
                <a:cs typeface="Calibri"/>
                <a:sym typeface="Calibri"/>
              </a:rPr>
              <a:t>.</a:t>
            </a:r>
            <a:endParaRPr sz="2600">
              <a:solidFill>
                <a:srgbClr val="553320"/>
              </a:solidFill>
              <a:latin typeface="Arial"/>
              <a:ea typeface="Arial"/>
              <a:cs typeface="Arial"/>
              <a:sym typeface="Arial"/>
            </a:endParaRPr>
          </a:p>
        </p:txBody>
      </p:sp>
      <p:pic>
        <p:nvPicPr>
          <p:cNvPr id="202" name="Google Shape;202;p9"/>
          <p:cNvPicPr preferRelativeResize="0"/>
          <p:nvPr/>
        </p:nvPicPr>
        <p:blipFill rotWithShape="1">
          <a:blip r:embed="rId3">
            <a:alphaModFix/>
          </a:blip>
          <a:srcRect b="0" l="0" r="0" t="11956"/>
          <a:stretch/>
        </p:blipFill>
        <p:spPr>
          <a:xfrm>
            <a:off x="11276039" y="2229093"/>
            <a:ext cx="5971796" cy="3505188"/>
          </a:xfrm>
          <a:prstGeom prst="rect">
            <a:avLst/>
          </a:prstGeom>
          <a:noFill/>
          <a:ln>
            <a:noFill/>
          </a:ln>
        </p:spPr>
      </p:pic>
      <p:pic>
        <p:nvPicPr>
          <p:cNvPr id="203" name="Google Shape;203;p9"/>
          <p:cNvPicPr preferRelativeResize="0"/>
          <p:nvPr/>
        </p:nvPicPr>
        <p:blipFill rotWithShape="1">
          <a:blip r:embed="rId4">
            <a:alphaModFix/>
          </a:blip>
          <a:srcRect b="0" l="0" r="0" t="0"/>
          <a:stretch/>
        </p:blipFill>
        <p:spPr>
          <a:xfrm>
            <a:off x="11276039" y="5849977"/>
            <a:ext cx="5971796" cy="398119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Proprietario</dc:creator>
</cp:coreProperties>
</file>